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6" r:id="rId2"/>
    <p:sldId id="258" r:id="rId3"/>
    <p:sldId id="260" r:id="rId4"/>
    <p:sldId id="261" r:id="rId5"/>
    <p:sldId id="262" r:id="rId6"/>
    <p:sldId id="263" r:id="rId7"/>
    <p:sldId id="259" r:id="rId8"/>
    <p:sldId id="257" r:id="rId9"/>
    <p:sldId id="265" r:id="rId10"/>
    <p:sldId id="264" r:id="rId11"/>
    <p:sldId id="266" r:id="rId12"/>
    <p:sldId id="267" r:id="rId13"/>
    <p:sldId id="268" r:id="rId14"/>
    <p:sldId id="269" r:id="rId15"/>
    <p:sldId id="270" r:id="rId16"/>
    <p:sldId id="271" r:id="rId17"/>
    <p:sldId id="272" r:id="rId18"/>
    <p:sldId id="273" r:id="rId19"/>
    <p:sldId id="275" r:id="rId20"/>
    <p:sldId id="276" r:id="rId21"/>
    <p:sldId id="274" r:id="rId22"/>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40" d="100"/>
          <a:sy n="40" d="100"/>
        </p:scale>
        <p:origin x="1818" y="6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29ED6BBF-5147-40B9-B35B-D748505E0E2A}" type="datetimeFigureOut">
              <a:rPr lang="en-US" smtClean="0"/>
              <a:t>8/2/2016</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1F435C80-1819-4339-9702-B230AEB7845A}" type="slidenum">
              <a:rPr lang="en-US" smtClean="0"/>
              <a:t>‹#›</a:t>
            </a:fld>
            <a:endParaRPr lang="en-US"/>
          </a:p>
        </p:txBody>
      </p:sp>
    </p:spTree>
    <p:extLst>
      <p:ext uri="{BB962C8B-B14F-4D97-AF65-F5344CB8AC3E}">
        <p14:creationId xmlns:p14="http://schemas.microsoft.com/office/powerpoint/2010/main" val="270603125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FA1C1C16-21D5-457C-9078-EDFD031E8108}" type="datetimeFigureOut">
              <a:rPr lang="en-US" smtClean="0"/>
              <a:t>8/1/2016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2480281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FA1C1C16-21D5-457C-9078-EDFD031E8108}" type="datetimeFigureOut">
              <a:rPr lang="en-US" smtClean="0"/>
              <a:t>8/1/2016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9825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1C1C16-21D5-457C-9078-EDFD031E8108}" type="datetimeFigureOut">
              <a:rPr lang="en-US" smtClean="0"/>
              <a:t>8/1/2016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687119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FA1C1C16-21D5-457C-9078-EDFD031E8108}" type="datetimeFigureOut">
              <a:rPr lang="en-US" smtClean="0"/>
              <a:t>8/1/2016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1780413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FA1C1C16-21D5-457C-9078-EDFD031E8108}" type="datetimeFigureOut">
              <a:rPr lang="en-US" smtClean="0"/>
              <a:t>8/1/2016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3273693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FA1C1C16-21D5-457C-9078-EDFD031E8108}" type="datetimeFigureOut">
              <a:rPr lang="en-US" smtClean="0"/>
              <a:t>8/1/2016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336720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1C1C16-21D5-457C-9078-EDFD031E8108}" type="datetimeFigureOut">
              <a:rPr lang="en-US" smtClean="0"/>
              <a:t>8/1/2016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2407352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1C1C16-21D5-457C-9078-EDFD031E8108}" type="datetimeFigureOut">
              <a:rPr lang="en-US" smtClean="0"/>
              <a:t>8/1/2016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2046704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1C1C16-21D5-457C-9078-EDFD031E8108}" type="datetimeFigureOut">
              <a:rPr lang="en-US" smtClean="0"/>
              <a:t>8/1/2016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814256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FA1C1C16-21D5-457C-9078-EDFD031E8108}" type="datetimeFigureOut">
              <a:rPr lang="en-US" smtClean="0"/>
              <a:t>8/1/2016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1180826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FA1C1C16-21D5-457C-9078-EDFD031E8108}" type="datetimeFigureOut">
              <a:rPr lang="en-US" smtClean="0"/>
              <a:t>8/1/2016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9BBB2-0D75-42F3-A58F-5BEE337A65A3}" type="slidenum">
              <a:rPr lang="en-US" smtClean="0"/>
              <a:t>‹#›</a:t>
            </a:fld>
            <a:endParaRPr lang="en-US"/>
          </a:p>
        </p:txBody>
      </p:sp>
    </p:spTree>
    <p:extLst>
      <p:ext uri="{BB962C8B-B14F-4D97-AF65-F5344CB8AC3E}">
        <p14:creationId xmlns:p14="http://schemas.microsoft.com/office/powerpoint/2010/main" val="1287937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1C1C16-21D5-457C-9078-EDFD031E8108}" type="datetimeFigureOut">
              <a:rPr lang="en-US" smtClean="0"/>
              <a:t>8/1/2016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99BBB2-0D75-42F3-A58F-5BEE337A65A3}" type="slidenum">
              <a:rPr lang="en-US" smtClean="0"/>
              <a:t>‹#›</a:t>
            </a:fld>
            <a:endParaRPr lang="en-US"/>
          </a:p>
        </p:txBody>
      </p:sp>
    </p:spTree>
    <p:extLst>
      <p:ext uri="{BB962C8B-B14F-4D97-AF65-F5344CB8AC3E}">
        <p14:creationId xmlns:p14="http://schemas.microsoft.com/office/powerpoint/2010/main" val="721788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evettedionne.com/2012/07/26/the-war-on-women/" TargetMode="Externa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07/relationships/hdphoto" Target="../media/hdphoto2.wdp"/><Relationship Id="rId7"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9.jpeg"/><Relationship Id="rId5" Type="http://schemas.microsoft.com/office/2007/relationships/hdphoto" Target="../media/hdphoto5.wdp"/><Relationship Id="rId10" Type="http://schemas.openxmlformats.org/officeDocument/2006/relationships/image" Target="../media/image13.jpeg"/><Relationship Id="rId4" Type="http://schemas.openxmlformats.org/officeDocument/2006/relationships/image" Target="../media/image8.png"/><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6.wdp"/><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evettedionne.com/2012/07/26/the-war-on-wome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intelligentchristianfaith.com/"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www.abortionhistorymuseum.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vettedionne.files.wordpress.com/2012/07/the-war-on-women.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2361" b="3008"/>
          <a:stretch/>
        </p:blipFill>
        <p:spPr bwMode="auto">
          <a:xfrm>
            <a:off x="1108364" y="190494"/>
            <a:ext cx="10068190" cy="61929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rot="20420459">
            <a:off x="338299" y="3831058"/>
            <a:ext cx="5450330" cy="1049681"/>
          </a:xfrm>
        </p:spPr>
        <p:txBody>
          <a:bodyPr>
            <a:noAutofit/>
          </a:bodyPr>
          <a:lstStyle/>
          <a:p>
            <a:r>
              <a:rPr lang="en-US" sz="8800" b="1" dirty="0" err="1">
                <a:solidFill>
                  <a:srgbClr val="FF0000"/>
                </a:solidFill>
                <a:effectLst>
                  <a:outerShdw blurRad="38100" dist="38100" dir="2700000" algn="tl">
                    <a:srgbClr val="000000">
                      <a:alpha val="43137"/>
                    </a:srgbClr>
                  </a:outerShdw>
                </a:effectLst>
                <a:latin typeface="Bradley Hand ITC" panose="03070402050302030203" pitchFamily="66" charset="0"/>
              </a:rPr>
              <a:t>Unwaging</a:t>
            </a:r>
            <a:endParaRPr lang="en-US" sz="8800" b="1" dirty="0">
              <a:solidFill>
                <a:srgbClr val="FF0000"/>
              </a:solidFill>
              <a:effectLst>
                <a:outerShdw blurRad="38100" dist="38100" dir="2700000" algn="tl">
                  <a:srgbClr val="000000">
                    <a:alpha val="43137"/>
                  </a:srgbClr>
                </a:outerShdw>
              </a:effectLst>
              <a:latin typeface="Bradley Hand ITC" panose="03070402050302030203" pitchFamily="66" charset="0"/>
            </a:endParaRPr>
          </a:p>
        </p:txBody>
      </p:sp>
      <p:sp>
        <p:nvSpPr>
          <p:cNvPr id="3" name="Subtitle 2"/>
          <p:cNvSpPr>
            <a:spLocks noGrp="1"/>
          </p:cNvSpPr>
          <p:nvPr>
            <p:ph type="subTitle" idx="1"/>
          </p:nvPr>
        </p:nvSpPr>
        <p:spPr>
          <a:xfrm>
            <a:off x="9788" y="6535881"/>
            <a:ext cx="5080553" cy="381000"/>
          </a:xfrm>
        </p:spPr>
        <p:txBody>
          <a:bodyPr>
            <a:normAutofit fontScale="92500" lnSpcReduction="10000"/>
          </a:bodyPr>
          <a:lstStyle/>
          <a:p>
            <a:pPr algn="l"/>
            <a:r>
              <a:rPr lang="en-US" dirty="0"/>
              <a:t>By: Dr. John D. Ferrer © 2016</a:t>
            </a:r>
          </a:p>
        </p:txBody>
      </p:sp>
      <p:sp>
        <p:nvSpPr>
          <p:cNvPr id="5" name="Rectangle 4"/>
          <p:cNvSpPr/>
          <p:nvPr/>
        </p:nvSpPr>
        <p:spPr>
          <a:xfrm>
            <a:off x="8581811" y="6535881"/>
            <a:ext cx="3693319" cy="307777"/>
          </a:xfrm>
          <a:prstGeom prst="rect">
            <a:avLst/>
          </a:prstGeom>
        </p:spPr>
        <p:txBody>
          <a:bodyPr wrap="none">
            <a:spAutoFit/>
          </a:bodyPr>
          <a:lstStyle/>
          <a:p>
            <a:r>
              <a:rPr lang="en-US" sz="1400" dirty="0"/>
              <a:t>*Image courtesy of </a:t>
            </a:r>
            <a:r>
              <a:rPr lang="en-US" sz="1400" dirty="0">
                <a:hlinkClick r:id="rId4"/>
              </a:rPr>
              <a:t>Evette Dionne (26 July 2012)</a:t>
            </a:r>
            <a:endParaRPr lang="en-US" sz="1400" dirty="0"/>
          </a:p>
        </p:txBody>
      </p:sp>
    </p:spTree>
    <p:extLst>
      <p:ext uri="{BB962C8B-B14F-4D97-AF65-F5344CB8AC3E}">
        <p14:creationId xmlns:p14="http://schemas.microsoft.com/office/powerpoint/2010/main" val="3341025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futurecity.fi/wp-content/uploads/sites/139/2016/02/Syrian-ruins.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 y="1579418"/>
            <a:ext cx="9962146" cy="2862322"/>
          </a:xfrm>
          <a:prstGeom prst="rect">
            <a:avLst/>
          </a:prstGeom>
          <a:solidFill>
            <a:schemeClr val="tx1">
              <a:alpha val="70000"/>
            </a:schemeClr>
          </a:solidFill>
        </p:spPr>
        <p:txBody>
          <a:bodyPr wrap="square">
            <a:spAutoFit/>
          </a:bodyPr>
          <a:lstStyle/>
          <a:p>
            <a:pPr marL="690563">
              <a:tabLst>
                <a:tab pos="10972800" algn="l"/>
              </a:tabLst>
            </a:pPr>
            <a:r>
              <a:rPr lang="en-US" sz="3600" dirty="0">
                <a:solidFill>
                  <a:schemeClr val="bg1"/>
                </a:solidFill>
                <a:latin typeface="Aegean" panose="020B0403020203020204" pitchFamily="34" charset="0"/>
                <a:ea typeface="Aegean" panose="020B0403020203020204" pitchFamily="34" charset="0"/>
              </a:rPr>
              <a:t>“the ‘War on Women’ is radically misconstrued such that </a:t>
            </a:r>
            <a:r>
              <a:rPr lang="en-US" sz="3600" b="1" dirty="0">
                <a:solidFill>
                  <a:schemeClr val="bg1"/>
                </a:solidFill>
                <a:latin typeface="Aegean" panose="020B0403020203020204" pitchFamily="34" charset="0"/>
                <a:ea typeface="Aegean" panose="020B0403020203020204" pitchFamily="34" charset="0"/>
              </a:rPr>
              <a:t>conservatism</a:t>
            </a:r>
            <a:r>
              <a:rPr lang="en-US" sz="3600" dirty="0">
                <a:solidFill>
                  <a:schemeClr val="bg1"/>
                </a:solidFill>
                <a:latin typeface="Aegean" panose="020B0403020203020204" pitchFamily="34" charset="0"/>
                <a:ea typeface="Aegean" panose="020B0403020203020204" pitchFamily="34" charset="0"/>
              </a:rPr>
              <a:t> broadly understood constitutes a crucial defense of womankind while the typically </a:t>
            </a:r>
            <a:r>
              <a:rPr lang="en-US" sz="3600" b="1" dirty="0">
                <a:solidFill>
                  <a:schemeClr val="bg1"/>
                </a:solidFill>
                <a:latin typeface="Aegean" panose="020B0403020203020204" pitchFamily="34" charset="0"/>
                <a:ea typeface="Aegean" panose="020B0403020203020204" pitchFamily="34" charset="0"/>
              </a:rPr>
              <a:t>liberal feminist </a:t>
            </a:r>
            <a:r>
              <a:rPr lang="en-US" sz="3600" dirty="0">
                <a:solidFill>
                  <a:schemeClr val="bg1"/>
                </a:solidFill>
                <a:latin typeface="Aegean" panose="020B0403020203020204" pitchFamily="34" charset="0"/>
                <a:ea typeface="Aegean" panose="020B0403020203020204" pitchFamily="34" charset="0"/>
              </a:rPr>
              <a:t>narrative does untold harm to women’s rights.”</a:t>
            </a:r>
          </a:p>
        </p:txBody>
      </p:sp>
    </p:spTree>
    <p:extLst>
      <p:ext uri="{BB962C8B-B14F-4D97-AF65-F5344CB8AC3E}">
        <p14:creationId xmlns:p14="http://schemas.microsoft.com/office/powerpoint/2010/main" val="27154152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4102" name="Picture 6" descr="http://lovelace-media.imgix.net/uploads/1006/f31cc600-4830-0133-6d0b-0aecee5a8273.jpg?"/>
          <p:cNvPicPr>
            <a:picLocks noChangeAspect="1" noChangeArrowheads="1"/>
          </p:cNvPicPr>
          <p:nvPr/>
        </p:nvPicPr>
        <p:blipFill rotWithShape="1">
          <a:blip r:embed="rId2">
            <a:extLst>
              <a:ext uri="{28A0092B-C50C-407E-A947-70E740481C1C}">
                <a14:useLocalDpi xmlns:a14="http://schemas.microsoft.com/office/drawing/2010/main" val="0"/>
              </a:ext>
            </a:extLst>
          </a:blip>
          <a:srcRect t="1" b="-90"/>
          <a:stretch/>
        </p:blipFill>
        <p:spPr bwMode="auto">
          <a:xfrm>
            <a:off x="569046" y="818147"/>
            <a:ext cx="3551393" cy="54854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pic>
        <p:nvPicPr>
          <p:cNvPr id="4104" name="Picture 8" descr="The Republican War Against Women: An Insider's Report from Behind the Lines by [Melich, Tanya]"/>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6171006" y="818147"/>
            <a:ext cx="3551393" cy="54854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http://65.media.tumblr.com/e936cc5ccaa1b46a90ac2f3b52c05c55/tumblr_n3ob9y7Rhw1rnvzfwo1_1280.jpg"/>
          <p:cNvPicPr>
            <a:picLocks noChangeAspect="1" noChangeArrowheads="1"/>
          </p:cNvPicPr>
          <p:nvPr/>
        </p:nvPicPr>
        <p:blipFill rotWithShape="1">
          <a:blip r:embed="rId5">
            <a:extLst>
              <a:ext uri="{28A0092B-C50C-407E-A947-70E740481C1C}">
                <a14:useLocalDpi xmlns:a14="http://schemas.microsoft.com/office/drawing/2010/main" val="0"/>
              </a:ext>
            </a:extLst>
          </a:blip>
          <a:srcRect l="21868" t="-313" r="3740"/>
          <a:stretch/>
        </p:blipFill>
        <p:spPr bwMode="auto">
          <a:xfrm>
            <a:off x="3510839" y="121590"/>
            <a:ext cx="2660167" cy="23935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6" name="Picture 10" descr="https://images.newrepublic.com/e96ff074f7d05e30de27504de43f4c760b1b3cb2.jpeg"/>
          <p:cNvPicPr>
            <a:picLocks noChangeAspect="1" noChangeArrowheads="1"/>
          </p:cNvPicPr>
          <p:nvPr/>
        </p:nvPicPr>
        <p:blipFill rotWithShape="1">
          <a:blip r:embed="rId6">
            <a:extLst>
              <a:ext uri="{28A0092B-C50C-407E-A947-70E740481C1C}">
                <a14:useLocalDpi xmlns:a14="http://schemas.microsoft.com/office/drawing/2010/main" val="0"/>
              </a:ext>
            </a:extLst>
          </a:blip>
          <a:srcRect l="14972" t="1692" r="13850" b="27497"/>
          <a:stretch/>
        </p:blipFill>
        <p:spPr bwMode="auto">
          <a:xfrm>
            <a:off x="9619007" y="3572542"/>
            <a:ext cx="2454441" cy="244176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81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fade">
                                      <p:cBhvr>
                                        <p:cTn id="7" dur="500"/>
                                        <p:tgtEl>
                                          <p:spTgt spid="4102"/>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04"/>
                                        </p:tgtEl>
                                        <p:attrNameLst>
                                          <p:attrName>style.visibility</p:attrName>
                                        </p:attrNameLst>
                                      </p:cBhvr>
                                      <p:to>
                                        <p:strVal val="visible"/>
                                      </p:to>
                                    </p:set>
                                    <p:animEffect transition="in" filter="fade">
                                      <p:cBhvr>
                                        <p:cTn id="15" dur="500"/>
                                        <p:tgtEl>
                                          <p:spTgt spid="4104"/>
                                        </p:tgtEl>
                                      </p:cBhvr>
                                    </p:animEffect>
                                  </p:childTnLst>
                                </p:cTn>
                              </p:par>
                              <p:par>
                                <p:cTn id="16" presetID="10" presetClass="entr" presetSubtype="0" fill="hold" nodeType="withEffect">
                                  <p:stCondLst>
                                    <p:cond delay="0"/>
                                  </p:stCondLst>
                                  <p:childTnLst>
                                    <p:set>
                                      <p:cBhvr>
                                        <p:cTn id="17" dur="1" fill="hold">
                                          <p:stCondLst>
                                            <p:cond delay="0"/>
                                          </p:stCondLst>
                                        </p:cTn>
                                        <p:tgtEl>
                                          <p:spTgt spid="4106"/>
                                        </p:tgtEl>
                                        <p:attrNameLst>
                                          <p:attrName>style.visibility</p:attrName>
                                        </p:attrNameLst>
                                      </p:cBhvr>
                                      <p:to>
                                        <p:strVal val="visible"/>
                                      </p:to>
                                    </p:set>
                                    <p:animEffect transition="in" filter="fade">
                                      <p:cBhvr>
                                        <p:cTn id="18" dur="500"/>
                                        <p:tgtEl>
                                          <p:spTgt spid="4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futurecity.fi/wp-content/uploads/sites/139/2016/02/Syrian-ruins.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0" y="-19050"/>
            <a:ext cx="12192000" cy="6891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26695" y="2720097"/>
            <a:ext cx="8502316" cy="646331"/>
          </a:xfrm>
          <a:prstGeom prst="rect">
            <a:avLst/>
          </a:prstGeom>
          <a:solidFill>
            <a:schemeClr val="bg1"/>
          </a:solidFill>
        </p:spPr>
        <p:txBody>
          <a:bodyPr wrap="square">
            <a:spAutoFit/>
          </a:bodyPr>
          <a:lstStyle/>
          <a:p>
            <a:r>
              <a:rPr lang="en-US" b="1" i="0" dirty="0">
                <a:solidFill>
                  <a:srgbClr val="000000"/>
                </a:solidFill>
                <a:effectLst/>
                <a:latin typeface="Montserrat"/>
              </a:rPr>
              <a:t>“Democrats redouble ‘war on women’ offensive even as phrase disappears” </a:t>
            </a:r>
            <a:r>
              <a:rPr lang="en-US" i="0" dirty="0">
                <a:solidFill>
                  <a:srgbClr val="000000"/>
                </a:solidFill>
                <a:effectLst/>
                <a:latin typeface="Montserrat"/>
              </a:rPr>
              <a:t>(Washington Times 28 July 2016)</a:t>
            </a:r>
          </a:p>
        </p:txBody>
      </p:sp>
      <p:sp>
        <p:nvSpPr>
          <p:cNvPr id="4" name="Rectangle 3"/>
          <p:cNvSpPr/>
          <p:nvPr/>
        </p:nvSpPr>
        <p:spPr>
          <a:xfrm>
            <a:off x="240632" y="5276768"/>
            <a:ext cx="8855242" cy="646331"/>
          </a:xfrm>
          <a:prstGeom prst="rect">
            <a:avLst/>
          </a:prstGeom>
          <a:solidFill>
            <a:schemeClr val="bg1"/>
          </a:solidFill>
        </p:spPr>
        <p:txBody>
          <a:bodyPr wrap="square">
            <a:spAutoFit/>
          </a:bodyPr>
          <a:lstStyle/>
          <a:p>
            <a:r>
              <a:rPr lang="en-US" b="1" i="0" dirty="0">
                <a:solidFill>
                  <a:srgbClr val="333333"/>
                </a:solidFill>
                <a:effectLst/>
                <a:latin typeface="Lato"/>
              </a:rPr>
              <a:t>“The Republican Platform’s War On Women’s Rights: What You Need To Know” </a:t>
            </a:r>
            <a:r>
              <a:rPr lang="en-US" i="0" dirty="0">
                <a:solidFill>
                  <a:srgbClr val="333333"/>
                </a:solidFill>
                <a:effectLst/>
                <a:latin typeface="Lato"/>
              </a:rPr>
              <a:t>(</a:t>
            </a:r>
            <a:r>
              <a:rPr lang="en-US" i="1" dirty="0" err="1">
                <a:solidFill>
                  <a:srgbClr val="333333"/>
                </a:solidFill>
                <a:effectLst/>
                <a:latin typeface="Lato"/>
              </a:rPr>
              <a:t>theFrisky</a:t>
            </a:r>
            <a:r>
              <a:rPr lang="en-US" i="1" dirty="0">
                <a:solidFill>
                  <a:srgbClr val="333333"/>
                </a:solidFill>
                <a:effectLst/>
                <a:latin typeface="Lato"/>
              </a:rPr>
              <a:t>, </a:t>
            </a:r>
            <a:r>
              <a:rPr lang="en-US" dirty="0">
                <a:solidFill>
                  <a:srgbClr val="333333"/>
                </a:solidFill>
                <a:effectLst/>
                <a:latin typeface="Lato"/>
              </a:rPr>
              <a:t>28 July 2016)</a:t>
            </a:r>
            <a:endParaRPr lang="en-US" i="0" dirty="0">
              <a:solidFill>
                <a:srgbClr val="333333"/>
              </a:solidFill>
              <a:effectLst/>
              <a:latin typeface="Lato"/>
            </a:endParaRPr>
          </a:p>
        </p:txBody>
      </p:sp>
      <p:sp>
        <p:nvSpPr>
          <p:cNvPr id="5" name="Rectangle 4"/>
          <p:cNvSpPr/>
          <p:nvPr/>
        </p:nvSpPr>
        <p:spPr>
          <a:xfrm>
            <a:off x="112295" y="327200"/>
            <a:ext cx="7988968" cy="646331"/>
          </a:xfrm>
          <a:prstGeom prst="rect">
            <a:avLst/>
          </a:prstGeom>
          <a:solidFill>
            <a:schemeClr val="bg1"/>
          </a:solidFill>
        </p:spPr>
        <p:txBody>
          <a:bodyPr wrap="square">
            <a:spAutoFit/>
          </a:bodyPr>
          <a:lstStyle/>
          <a:p>
            <a:pPr fontAlgn="t"/>
            <a:r>
              <a:rPr lang="en-US" b="1" i="0" dirty="0">
                <a:solidFill>
                  <a:srgbClr val="232323"/>
                </a:solidFill>
                <a:effectLst/>
                <a:latin typeface="ProximaNovaRegular"/>
              </a:rPr>
              <a:t>”</a:t>
            </a:r>
            <a:r>
              <a:rPr lang="en-US" b="1" i="0" dirty="0">
                <a:solidFill>
                  <a:srgbClr val="000000"/>
                </a:solidFill>
                <a:effectLst/>
                <a:latin typeface="ProximaNovaBold"/>
              </a:rPr>
              <a:t>Republicans Increasingly Fret That Trump Escalates 'War on Women‘” </a:t>
            </a:r>
            <a:r>
              <a:rPr lang="en-US" b="0" i="0" dirty="0">
                <a:solidFill>
                  <a:srgbClr val="000000"/>
                </a:solidFill>
                <a:effectLst/>
                <a:latin typeface="ProximaNovaBold"/>
              </a:rPr>
              <a:t>(NBC News, 31 March 2016)</a:t>
            </a:r>
          </a:p>
        </p:txBody>
      </p:sp>
      <p:sp>
        <p:nvSpPr>
          <p:cNvPr id="6" name="TextBox 5"/>
          <p:cNvSpPr txBox="1"/>
          <p:nvPr/>
        </p:nvSpPr>
        <p:spPr>
          <a:xfrm>
            <a:off x="112295" y="3682926"/>
            <a:ext cx="5165558" cy="646331"/>
          </a:xfrm>
          <a:prstGeom prst="rect">
            <a:avLst/>
          </a:prstGeom>
          <a:solidFill>
            <a:schemeClr val="bg1"/>
          </a:solidFill>
        </p:spPr>
        <p:txBody>
          <a:bodyPr wrap="square" rtlCol="0">
            <a:spAutoFit/>
          </a:bodyPr>
          <a:lstStyle/>
          <a:p>
            <a:r>
              <a:rPr lang="en-US" b="1" dirty="0">
                <a:latin typeface="ProximaNovaBold"/>
              </a:rPr>
              <a:t>“The War on women is over, and women lost” </a:t>
            </a:r>
            <a:r>
              <a:rPr lang="en-US" dirty="0">
                <a:latin typeface="ProximaNovaBold"/>
              </a:rPr>
              <a:t>(</a:t>
            </a:r>
            <a:r>
              <a:rPr lang="en-US" dirty="0" err="1">
                <a:latin typeface="ProximaNovaBold"/>
              </a:rPr>
              <a:t>MotherJones</a:t>
            </a:r>
            <a:r>
              <a:rPr lang="en-US" dirty="0">
                <a:latin typeface="ProximaNovaBold"/>
              </a:rPr>
              <a:t>, Sept/Oct 2015)</a:t>
            </a:r>
          </a:p>
        </p:txBody>
      </p:sp>
      <p:sp>
        <p:nvSpPr>
          <p:cNvPr id="7" name="Rectangle 6"/>
          <p:cNvSpPr/>
          <p:nvPr/>
        </p:nvSpPr>
        <p:spPr>
          <a:xfrm>
            <a:off x="112295" y="1567007"/>
            <a:ext cx="4555958" cy="646331"/>
          </a:xfrm>
          <a:prstGeom prst="rect">
            <a:avLst/>
          </a:prstGeom>
          <a:solidFill>
            <a:schemeClr val="bg1"/>
          </a:solidFill>
        </p:spPr>
        <p:txBody>
          <a:bodyPr wrap="square">
            <a:spAutoFit/>
          </a:bodyPr>
          <a:lstStyle/>
          <a:p>
            <a:r>
              <a:rPr lang="en-US" b="1" dirty="0">
                <a:latin typeface="ProximaNovaBold"/>
              </a:rPr>
              <a:t>“War on Women – Art show”</a:t>
            </a:r>
            <a:br>
              <a:rPr lang="en-US" b="1" dirty="0">
                <a:latin typeface="ProximaNovaBold"/>
              </a:rPr>
            </a:br>
            <a:r>
              <a:rPr lang="en-US" dirty="0">
                <a:latin typeface="ProximaNovaBold"/>
              </a:rPr>
              <a:t>(Planned parenthood of Western PA, 2015</a:t>
            </a:r>
            <a:r>
              <a:rPr lang="en-US" dirty="0"/>
              <a:t>)</a:t>
            </a:r>
          </a:p>
        </p:txBody>
      </p:sp>
      <p:sp>
        <p:nvSpPr>
          <p:cNvPr id="8" name="Rectangle 7"/>
          <p:cNvSpPr/>
          <p:nvPr/>
        </p:nvSpPr>
        <p:spPr>
          <a:xfrm>
            <a:off x="2181727" y="6047321"/>
            <a:ext cx="8951494" cy="646331"/>
          </a:xfrm>
          <a:prstGeom prst="rect">
            <a:avLst/>
          </a:prstGeom>
          <a:solidFill>
            <a:schemeClr val="bg1"/>
          </a:solidFill>
        </p:spPr>
        <p:txBody>
          <a:bodyPr wrap="square">
            <a:spAutoFit/>
          </a:bodyPr>
          <a:lstStyle/>
          <a:p>
            <a:pPr fontAlgn="base"/>
            <a:r>
              <a:rPr lang="en-US" b="1" i="0" strike="noStrike" dirty="0">
                <a:effectLst/>
                <a:latin typeface="ProximaNovaBold"/>
              </a:rPr>
              <a:t>“Whoa! Hillary Clinton Clobbers GOP's War On Women At Planned Parenthood” </a:t>
            </a:r>
            <a:r>
              <a:rPr lang="en-US" i="0" strike="noStrike" dirty="0">
                <a:effectLst/>
                <a:latin typeface="ProximaNovaBold"/>
              </a:rPr>
              <a:t>(Crooks and Liars, 11 July 2016)</a:t>
            </a:r>
            <a:endParaRPr lang="en-US" b="1" i="0" dirty="0">
              <a:effectLst/>
              <a:latin typeface="ProximaNovaBold"/>
            </a:endParaRPr>
          </a:p>
        </p:txBody>
      </p:sp>
      <p:sp>
        <p:nvSpPr>
          <p:cNvPr id="9" name="Rectangle 8"/>
          <p:cNvSpPr/>
          <p:nvPr/>
        </p:nvSpPr>
        <p:spPr>
          <a:xfrm>
            <a:off x="5758117" y="3405636"/>
            <a:ext cx="5953618" cy="646331"/>
          </a:xfrm>
          <a:prstGeom prst="rect">
            <a:avLst/>
          </a:prstGeom>
          <a:solidFill>
            <a:schemeClr val="bg1"/>
          </a:solidFill>
        </p:spPr>
        <p:txBody>
          <a:bodyPr wrap="none">
            <a:spAutoFit/>
          </a:bodyPr>
          <a:lstStyle/>
          <a:p>
            <a:r>
              <a:rPr lang="en-US" b="1" i="0" dirty="0">
                <a:effectLst/>
                <a:latin typeface="ProximaNovaBold"/>
              </a:rPr>
              <a:t>“STOP the War on Women and Planned Parenthood”</a:t>
            </a:r>
            <a:br>
              <a:rPr lang="en-US" b="1" i="0" dirty="0">
                <a:effectLst/>
                <a:latin typeface="ProximaNovaBold"/>
              </a:rPr>
            </a:br>
            <a:r>
              <a:rPr lang="en-US" i="0" dirty="0">
                <a:effectLst/>
                <a:latin typeface="ProximaNovaBold"/>
              </a:rPr>
              <a:t>(MoveOn.org – Rep. Diane Russel)</a:t>
            </a:r>
          </a:p>
        </p:txBody>
      </p:sp>
      <p:sp>
        <p:nvSpPr>
          <p:cNvPr id="10" name="Rectangle 9"/>
          <p:cNvSpPr/>
          <p:nvPr/>
        </p:nvSpPr>
        <p:spPr>
          <a:xfrm>
            <a:off x="8835327" y="173116"/>
            <a:ext cx="3035831" cy="646331"/>
          </a:xfrm>
          <a:prstGeom prst="rect">
            <a:avLst/>
          </a:prstGeom>
          <a:solidFill>
            <a:schemeClr val="bg1"/>
          </a:solidFill>
        </p:spPr>
        <p:txBody>
          <a:bodyPr wrap="none">
            <a:spAutoFit/>
          </a:bodyPr>
          <a:lstStyle/>
          <a:p>
            <a:pPr fontAlgn="base"/>
            <a:r>
              <a:rPr lang="en-US" b="1" i="0" dirty="0">
                <a:solidFill>
                  <a:srgbClr val="000000"/>
                </a:solidFill>
                <a:effectLst/>
                <a:latin typeface="ProximaNovaBold"/>
              </a:rPr>
              <a:t>“Florida’s war on women”</a:t>
            </a:r>
            <a:br>
              <a:rPr lang="en-US" i="0" dirty="0">
                <a:solidFill>
                  <a:srgbClr val="000000"/>
                </a:solidFill>
                <a:effectLst/>
                <a:latin typeface="ProximaNovaBold"/>
              </a:rPr>
            </a:br>
            <a:r>
              <a:rPr lang="en-US" i="0" dirty="0">
                <a:solidFill>
                  <a:srgbClr val="000000"/>
                </a:solidFill>
                <a:effectLst/>
                <a:latin typeface="ProximaNovaBold"/>
              </a:rPr>
              <a:t>(Salon, 9 March 2016)</a:t>
            </a:r>
            <a:r>
              <a:rPr lang="en-US" b="1" i="0" dirty="0">
                <a:solidFill>
                  <a:srgbClr val="000000"/>
                </a:solidFill>
                <a:effectLst/>
                <a:latin typeface="ProximaNovaBold"/>
              </a:rPr>
              <a:t> </a:t>
            </a:r>
          </a:p>
        </p:txBody>
      </p:sp>
      <p:sp>
        <p:nvSpPr>
          <p:cNvPr id="11" name="Rectangle 10"/>
          <p:cNvSpPr/>
          <p:nvPr/>
        </p:nvSpPr>
        <p:spPr>
          <a:xfrm>
            <a:off x="1620251" y="4418518"/>
            <a:ext cx="9176084" cy="646331"/>
          </a:xfrm>
          <a:prstGeom prst="rect">
            <a:avLst/>
          </a:prstGeom>
          <a:solidFill>
            <a:schemeClr val="bg1"/>
          </a:solidFill>
        </p:spPr>
        <p:txBody>
          <a:bodyPr wrap="square">
            <a:spAutoFit/>
          </a:bodyPr>
          <a:lstStyle/>
          <a:p>
            <a:r>
              <a:rPr lang="en-US" b="1" i="0" dirty="0">
                <a:solidFill>
                  <a:srgbClr val="222222"/>
                </a:solidFill>
                <a:effectLst/>
                <a:latin typeface="Austin News Deck Semibold"/>
              </a:rPr>
              <a:t>“Planned Parenthood shooting: America's war on women is domestic terrorism”</a:t>
            </a:r>
            <a:br>
              <a:rPr lang="en-US" b="1" i="0" dirty="0">
                <a:solidFill>
                  <a:srgbClr val="222222"/>
                </a:solidFill>
                <a:effectLst/>
                <a:latin typeface="Austin News Deck Semibold"/>
              </a:rPr>
            </a:br>
            <a:r>
              <a:rPr lang="en-US" i="0" dirty="0">
                <a:solidFill>
                  <a:srgbClr val="222222"/>
                </a:solidFill>
                <a:effectLst/>
                <a:latin typeface="Austin News Deck Semibold"/>
              </a:rPr>
              <a:t>(the Telegraph, 1 December 2015)</a:t>
            </a:r>
          </a:p>
        </p:txBody>
      </p:sp>
      <p:sp>
        <p:nvSpPr>
          <p:cNvPr id="12" name="Rectangle 11"/>
          <p:cNvSpPr/>
          <p:nvPr/>
        </p:nvSpPr>
        <p:spPr>
          <a:xfrm>
            <a:off x="5197642" y="1590096"/>
            <a:ext cx="6673516" cy="923330"/>
          </a:xfrm>
          <a:prstGeom prst="rect">
            <a:avLst/>
          </a:prstGeom>
          <a:solidFill>
            <a:schemeClr val="bg1"/>
          </a:solidFill>
        </p:spPr>
        <p:txBody>
          <a:bodyPr wrap="square">
            <a:spAutoFit/>
          </a:bodyPr>
          <a:lstStyle/>
          <a:p>
            <a:r>
              <a:rPr lang="en-US" b="1" i="0" dirty="0">
                <a:effectLst/>
                <a:latin typeface="ProximaNovaBold"/>
              </a:rPr>
              <a:t>“The War on Women: How the War on Women Became Mainstream—Turning Back the Clock in Tea Party America”</a:t>
            </a:r>
            <a:br>
              <a:rPr lang="en-US" b="1" i="0" dirty="0">
                <a:effectLst/>
                <a:latin typeface="ProximaNovaBold"/>
              </a:rPr>
            </a:br>
            <a:r>
              <a:rPr lang="en-US" i="0" dirty="0">
                <a:effectLst/>
                <a:latin typeface="ProximaNovaBold"/>
              </a:rPr>
              <a:t>(People for the American Way/Right Wing Watch, 2010)</a:t>
            </a:r>
          </a:p>
        </p:txBody>
      </p:sp>
      <p:sp>
        <p:nvSpPr>
          <p:cNvPr id="13" name="Rectangle 12"/>
          <p:cNvSpPr/>
          <p:nvPr/>
        </p:nvSpPr>
        <p:spPr>
          <a:xfrm>
            <a:off x="4106779" y="857037"/>
            <a:ext cx="5276355" cy="646331"/>
          </a:xfrm>
          <a:prstGeom prst="rect">
            <a:avLst/>
          </a:prstGeom>
          <a:solidFill>
            <a:schemeClr val="bg1"/>
          </a:solidFill>
        </p:spPr>
        <p:txBody>
          <a:bodyPr wrap="square">
            <a:spAutoFit/>
          </a:bodyPr>
          <a:lstStyle/>
          <a:p>
            <a:r>
              <a:rPr lang="en-US" b="1" dirty="0">
                <a:latin typeface="ProximaNovaBold"/>
              </a:rPr>
              <a:t>“</a:t>
            </a:r>
            <a:r>
              <a:rPr lang="en-US" b="1" dirty="0" err="1">
                <a:latin typeface="ProximaNovaBold"/>
              </a:rPr>
              <a:t>Michican’s</a:t>
            </a:r>
            <a:r>
              <a:rPr lang="en-US" b="1" dirty="0">
                <a:latin typeface="ProximaNovaBold"/>
              </a:rPr>
              <a:t> War on Women: by the Numbers”</a:t>
            </a:r>
            <a:br>
              <a:rPr lang="en-US" dirty="0">
                <a:latin typeface="ProximaNovaBold"/>
              </a:rPr>
            </a:br>
            <a:r>
              <a:rPr lang="en-US" dirty="0">
                <a:latin typeface="ProximaNovaBold"/>
              </a:rPr>
              <a:t>(ACLU, June 2012)</a:t>
            </a:r>
          </a:p>
        </p:txBody>
      </p:sp>
    </p:spTree>
    <p:extLst>
      <p:ext uri="{BB962C8B-B14F-4D97-AF65-F5344CB8AC3E}">
        <p14:creationId xmlns:p14="http://schemas.microsoft.com/office/powerpoint/2010/main" val="3199629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00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200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4000"/>
                            </p:stCondLst>
                            <p:childTnLst>
                              <p:par>
                                <p:cTn id="14" presetID="1" presetClass="entr" presetSubtype="0" fill="hold" grpId="0" nodeType="afterEffect">
                                  <p:stCondLst>
                                    <p:cond delay="200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6000"/>
                            </p:stCondLst>
                            <p:childTnLst>
                              <p:par>
                                <p:cTn id="17" presetID="1" presetClass="entr" presetSubtype="0" fill="hold" grpId="0" nodeType="afterEffect">
                                  <p:stCondLst>
                                    <p:cond delay="2000"/>
                                  </p:stCondLst>
                                  <p:childTnLst>
                                    <p:set>
                                      <p:cBhvr>
                                        <p:cTn id="18" dur="1" fill="hold">
                                          <p:stCondLst>
                                            <p:cond delay="0"/>
                                          </p:stCondLst>
                                        </p:cTn>
                                        <p:tgtEl>
                                          <p:spTgt spid="12"/>
                                        </p:tgtEl>
                                        <p:attrNameLst>
                                          <p:attrName>style.visibility</p:attrName>
                                        </p:attrNameLst>
                                      </p:cBhvr>
                                      <p:to>
                                        <p:strVal val="visible"/>
                                      </p:to>
                                    </p:set>
                                  </p:childTnLst>
                                </p:cTn>
                              </p:par>
                            </p:childTnLst>
                          </p:cTn>
                        </p:par>
                        <p:par>
                          <p:cTn id="19" fill="hold">
                            <p:stCondLst>
                              <p:cond delay="8000"/>
                            </p:stCondLst>
                            <p:childTnLst>
                              <p:par>
                                <p:cTn id="20" presetID="1" presetClass="entr" presetSubtype="0" fill="hold" grpId="0" nodeType="afterEffect">
                                  <p:stCondLst>
                                    <p:cond delay="200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10000"/>
                            </p:stCondLst>
                            <p:childTnLst>
                              <p:par>
                                <p:cTn id="23" presetID="1" presetClass="entr" presetSubtype="0" fill="hold" grpId="0" nodeType="afterEffect">
                                  <p:stCondLst>
                                    <p:cond delay="200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12000"/>
                            </p:stCondLst>
                            <p:childTnLst>
                              <p:par>
                                <p:cTn id="26" presetID="1" presetClass="entr" presetSubtype="0" fill="hold" grpId="0" nodeType="afterEffect">
                                  <p:stCondLst>
                                    <p:cond delay="2000"/>
                                  </p:stCondLst>
                                  <p:childTnLst>
                                    <p:set>
                                      <p:cBhvr>
                                        <p:cTn id="27" dur="1" fill="hold">
                                          <p:stCondLst>
                                            <p:cond delay="0"/>
                                          </p:stCondLst>
                                        </p:cTn>
                                        <p:tgtEl>
                                          <p:spTgt spid="7"/>
                                        </p:tgtEl>
                                        <p:attrNameLst>
                                          <p:attrName>style.visibility</p:attrName>
                                        </p:attrNameLst>
                                      </p:cBhvr>
                                      <p:to>
                                        <p:strVal val="visible"/>
                                      </p:to>
                                    </p:set>
                                  </p:childTnLst>
                                </p:cTn>
                              </p:par>
                            </p:childTnLst>
                          </p:cTn>
                        </p:par>
                        <p:par>
                          <p:cTn id="28" fill="hold">
                            <p:stCondLst>
                              <p:cond delay="14000"/>
                            </p:stCondLst>
                            <p:childTnLst>
                              <p:par>
                                <p:cTn id="29" presetID="1" presetClass="entr" presetSubtype="0" fill="hold" grpId="0" nodeType="afterEffect">
                                  <p:stCondLst>
                                    <p:cond delay="20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p:stCondLst>
                              <p:cond delay="16000"/>
                            </p:stCondLst>
                            <p:childTnLst>
                              <p:par>
                                <p:cTn id="32" presetID="1" presetClass="entr" presetSubtype="0" fill="hold" grpId="0" nodeType="afterEffect">
                                  <p:stCondLst>
                                    <p:cond delay="200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p:stCondLst>
                              <p:cond delay="18000"/>
                            </p:stCondLst>
                            <p:childTnLst>
                              <p:par>
                                <p:cTn id="35" presetID="1"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3008" y="8018"/>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blog.keepcalling.com/wp-content/uploads/2014/04/Wikipedia.jpg"/>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556" b="87963" l="5833" r="92813">
                        <a14:foregroundMark x1="45469" y1="48056" x2="45469" y2="48056"/>
                        <a14:foregroundMark x1="7813" y1="43704" x2="7813" y2="43704"/>
                        <a14:foregroundMark x1="10573" y1="45370" x2="10573" y2="45370"/>
                        <a14:foregroundMark x1="16667" y1="48056" x2="16667" y2="48056"/>
                        <a14:foregroundMark x1="19427" y1="50093" x2="19427" y2="50093"/>
                        <a14:foregroundMark x1="20104" y1="49444" x2="20104" y2="49444"/>
                        <a14:foregroundMark x1="56094" y1="30556" x2="56094" y2="30556"/>
                        <a14:foregroundMark x1="59219" y1="20093" x2="59219" y2="20093"/>
                        <a14:foregroundMark x1="59375" y1="40463" x2="59375" y2="40463"/>
                        <a14:foregroundMark x1="70833" y1="20370" x2="70833" y2="20370"/>
                        <a14:foregroundMark x1="55469" y1="49444" x2="55469" y2="49444"/>
                        <a14:foregroundMark x1="52500" y1="54167" x2="52500" y2="54167"/>
                        <a14:foregroundMark x1="53490" y1="39630" x2="53490" y2="39630"/>
                        <a14:foregroundMark x1="55781" y1="33519" x2="55781" y2="33519"/>
                        <a14:foregroundMark x1="56094" y1="27407" x2="58750" y2="22130"/>
                        <a14:foregroundMark x1="55781" y1="23889" x2="51042" y2="39907"/>
                        <a14:foregroundMark x1="61042" y1="16574" x2="61042" y2="16574"/>
                        <a14:foregroundMark x1="58073" y1="20370" x2="61510" y2="15741"/>
                        <a14:foregroundMark x1="70833" y1="16574" x2="74271" y2="21296"/>
                        <a14:foregroundMark x1="68229" y1="20926" x2="70990" y2="20926"/>
                        <a14:foregroundMark x1="51667" y1="36389" x2="50365" y2="52407"/>
                        <a14:foregroundMark x1="50885" y1="38426" x2="50885" y2="38426"/>
                        <a14:foregroundMark x1="50885" y1="60556" x2="50885" y2="60556"/>
                        <a14:foregroundMark x1="54479" y1="72500" x2="54479" y2="72500"/>
                        <a14:foregroundMark x1="53333" y1="69907" x2="53333" y2="69907"/>
                        <a14:foregroundMark x1="24323" y1="48611" x2="24323" y2="48611"/>
                        <a14:foregroundMark x1="26823" y1="48611" x2="26823" y2="48611"/>
                        <a14:foregroundMark x1="30729" y1="47407" x2="30729" y2="47407"/>
                        <a14:foregroundMark x1="34844" y1="48333" x2="34844" y2="48333"/>
                        <a14:foregroundMark x1="39740" y1="50370" x2="39740" y2="50370"/>
                        <a14:foregroundMark x1="32344" y1="49815" x2="32344" y2="49815"/>
                        <a14:foregroundMark x1="9427" y1="56481" x2="9427" y2="56481"/>
                        <a14:foregroundMark x1="11406" y1="57315" x2="11406" y2="57315"/>
                        <a14:foregroundMark x1="16563" y1="57593" x2="16563" y2="57593"/>
                        <a14:foregroundMark x1="18646" y1="58426" x2="18646" y2="58426"/>
                        <a14:foregroundMark x1="13229" y1="59074" x2="13229" y2="59074"/>
                        <a14:foregroundMark x1="14375" y1="57315" x2="14375" y2="57315"/>
                        <a14:foregroundMark x1="21719" y1="59074" x2="21719" y2="59074"/>
                        <a14:foregroundMark x1="24896" y1="57593" x2="24896" y2="57593"/>
                        <a14:foregroundMark x1="27396" y1="58426" x2="27396" y2="58426"/>
                        <a14:foregroundMark x1="29479" y1="58426" x2="29479" y2="58426"/>
                        <a14:foregroundMark x1="31563" y1="58889" x2="31563" y2="58889"/>
                        <a14:foregroundMark x1="32917" y1="59722" x2="32917" y2="59722"/>
                        <a14:foregroundMark x1="34844" y1="57778" x2="34844" y2="57778"/>
                        <a14:foregroundMark x1="35729" y1="58241" x2="35729" y2="58241"/>
                        <a14:foregroundMark x1="37813" y1="58704" x2="37813" y2="58704"/>
                        <a14:foregroundMark x1="39531" y1="60000" x2="39531" y2="60000"/>
                        <a14:foregroundMark x1="41146" y1="59722" x2="41146" y2="59722"/>
                        <a14:foregroundMark x1="42604" y1="60370" x2="42604" y2="60370"/>
                        <a14:foregroundMark x1="43594" y1="58889" x2="43594" y2="58889"/>
                        <a14:foregroundMark x1="44323" y1="55648" x2="44323" y2="55648"/>
                        <a14:foregroundMark x1="45573" y1="59537" x2="45573" y2="59537"/>
                        <a14:foregroundMark x1="57813" y1="19352" x2="57813" y2="19352"/>
                        <a14:foregroundMark x1="58438" y1="18704" x2="58438" y2="18704"/>
                        <a14:foregroundMark x1="58698" y1="18704" x2="60521" y2="15833"/>
                        <a14:foregroundMark x1="49948" y1="54074" x2="49740" y2="43333"/>
                        <a14:foregroundMark x1="49844" y1="43148" x2="51563" y2="34167"/>
                        <a14:foregroundMark x1="51667" y1="33796" x2="53646" y2="28333"/>
                        <a14:foregroundMark x1="32240" y1="58241" x2="32240" y2="58241"/>
                        <a14:foregroundMark x1="46042" y1="60185" x2="46042" y2="60185"/>
                        <a14:foregroundMark x1="17344" y1="57778" x2="17344" y2="57778"/>
                        <a14:foregroundMark x1="25521" y1="57778" x2="25521" y2="57778"/>
                        <a14:foregroundMark x1="26667" y1="55370" x2="26667" y2="55370"/>
                      </a14:backgroundRemoval>
                    </a14:imgEffect>
                  </a14:imgLayer>
                </a14:imgProps>
              </a:ext>
              <a:ext uri="{28A0092B-C50C-407E-A947-70E740481C1C}">
                <a14:useLocalDpi xmlns:a14="http://schemas.microsoft.com/office/drawing/2010/main" val="0"/>
              </a:ext>
            </a:extLst>
          </a:blip>
          <a:srcRect l="48468" b="12373"/>
          <a:stretch/>
        </p:blipFill>
        <p:spPr bwMode="auto">
          <a:xfrm>
            <a:off x="7143750" y="2037344"/>
            <a:ext cx="5048250" cy="482867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29390" y="883182"/>
            <a:ext cx="11341768" cy="3416320"/>
          </a:xfrm>
          <a:prstGeom prst="rect">
            <a:avLst/>
          </a:prstGeom>
        </p:spPr>
        <p:txBody>
          <a:bodyPr wrap="square">
            <a:spAutoFit/>
          </a:bodyPr>
          <a:lstStyle/>
          <a:p>
            <a:r>
              <a:rPr lang="en-US" sz="3600" b="1" dirty="0">
                <a:solidFill>
                  <a:srgbClr val="000000"/>
                </a:solidFill>
                <a:latin typeface="Aegean" panose="020B0403020203020204" pitchFamily="34" charset="0"/>
                <a:ea typeface="Aegean" panose="020B0403020203020204" pitchFamily="34" charset="0"/>
              </a:rPr>
              <a:t>“[the War on Women] is an expression in United States politics used to describe certain Republican Party policies as a wide-scale effort to restrict women’s rights, especially reproductive rights.”</a:t>
            </a:r>
            <a:br>
              <a:rPr lang="en-US" sz="3600" b="1" dirty="0">
                <a:solidFill>
                  <a:srgbClr val="000000"/>
                </a:solidFill>
                <a:latin typeface="Aegean" panose="020B0403020203020204" pitchFamily="34" charset="0"/>
                <a:ea typeface="Aegean" panose="020B0403020203020204" pitchFamily="34" charset="0"/>
              </a:rPr>
            </a:br>
            <a:br>
              <a:rPr lang="en-US" sz="3600" b="1" dirty="0">
                <a:solidFill>
                  <a:srgbClr val="000000"/>
                </a:solidFill>
                <a:latin typeface="Aegean" panose="020B0403020203020204" pitchFamily="34" charset="0"/>
                <a:ea typeface="Aegean" panose="020B0403020203020204" pitchFamily="34" charset="0"/>
              </a:rPr>
            </a:br>
            <a:endParaRPr lang="en-US" sz="3600" b="1" i="1" dirty="0">
              <a:latin typeface="Baskerville Old Face" panose="02020602080505020303" pitchFamily="18" charset="0"/>
              <a:ea typeface="Aegean" panose="020B0403020203020204" pitchFamily="34" charset="0"/>
            </a:endParaRPr>
          </a:p>
        </p:txBody>
      </p:sp>
      <p:sp>
        <p:nvSpPr>
          <p:cNvPr id="3" name="Rectangle 2"/>
          <p:cNvSpPr/>
          <p:nvPr/>
        </p:nvSpPr>
        <p:spPr>
          <a:xfrm>
            <a:off x="1657350" y="4235947"/>
            <a:ext cx="6153150" cy="1785104"/>
          </a:xfrm>
          <a:prstGeom prst="rect">
            <a:avLst/>
          </a:prstGeom>
        </p:spPr>
        <p:txBody>
          <a:bodyPr wrap="square">
            <a:spAutoFit/>
          </a:bodyPr>
          <a:lstStyle/>
          <a:p>
            <a:r>
              <a:rPr lang="en-US" sz="6800" dirty="0">
                <a:solidFill>
                  <a:srgbClr val="000000"/>
                </a:solidFill>
                <a:latin typeface="Century Schoolbook" panose="02040604050505020304" pitchFamily="18" charset="0"/>
                <a:ea typeface="Aegean" panose="020B0403020203020204" pitchFamily="34" charset="0"/>
              </a:rPr>
              <a:t>W</a:t>
            </a:r>
            <a:r>
              <a:rPr lang="en-US" sz="5400" dirty="0">
                <a:solidFill>
                  <a:srgbClr val="000000"/>
                </a:solidFill>
                <a:latin typeface="Century Schoolbook" panose="02040604050505020304" pitchFamily="18" charset="0"/>
                <a:ea typeface="Aegean" panose="020B0403020203020204" pitchFamily="34" charset="0"/>
              </a:rPr>
              <a:t>IKIPEDIA</a:t>
            </a:r>
            <a:br>
              <a:rPr lang="en-US" sz="5400" dirty="0">
                <a:solidFill>
                  <a:srgbClr val="000000"/>
                </a:solidFill>
                <a:latin typeface="Baskerville Old Face" panose="02020602080505020303" pitchFamily="18" charset="0"/>
                <a:ea typeface="Aegean" panose="020B0403020203020204" pitchFamily="34" charset="0"/>
              </a:rPr>
            </a:br>
            <a:r>
              <a:rPr lang="en-US" sz="4200" i="1" dirty="0">
                <a:solidFill>
                  <a:srgbClr val="000000"/>
                </a:solidFill>
                <a:latin typeface="Century Schoolbook" panose="02040604050505020304" pitchFamily="18" charset="0"/>
                <a:ea typeface="Aegean" panose="020B0403020203020204" pitchFamily="34" charset="0"/>
              </a:rPr>
              <a:t>The Free Encyclopedia</a:t>
            </a:r>
            <a:endParaRPr lang="en-US" sz="4200" dirty="0">
              <a:latin typeface="Century Schoolbook" panose="02040604050505020304" pitchFamily="18" charset="0"/>
            </a:endParaRPr>
          </a:p>
        </p:txBody>
      </p:sp>
    </p:spTree>
    <p:extLst>
      <p:ext uri="{BB962C8B-B14F-4D97-AF65-F5344CB8AC3E}">
        <p14:creationId xmlns:p14="http://schemas.microsoft.com/office/powerpoint/2010/main" val="2712045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futurecity.fi/wp-content/uploads/sites/139/2016/02/Syrian-ruins.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 y="-3057"/>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footage.framepool.com/shotimg/462638084-field-telefone-africa-campaign-trench-machine-gun.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rot="475532">
            <a:off x="7028001" y="519504"/>
            <a:ext cx="4537911" cy="340343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pic>
        <p:nvPicPr>
          <p:cNvPr id="8202" name="Picture 10" descr="http://footage.framepool.com/shotimg/qf/590920680-mg08-maxim-gun-trench-warfare-shootout.jpg"/>
          <p:cNvPicPr>
            <a:picLocks noChangeAspect="1" noChangeArrowheads="1"/>
          </p:cNvPicPr>
          <p:nvPr/>
        </p:nvPicPr>
        <p:blipFill rotWithShape="1">
          <a:blip r:embed="rId6">
            <a:extLst>
              <a:ext uri="{28A0092B-C50C-407E-A947-70E740481C1C}">
                <a14:useLocalDpi xmlns:a14="http://schemas.microsoft.com/office/drawing/2010/main" val="0"/>
              </a:ext>
            </a:extLst>
          </a:blip>
          <a:srcRect l="12638" r="12409"/>
          <a:stretch/>
        </p:blipFill>
        <p:spPr bwMode="auto">
          <a:xfrm>
            <a:off x="6585587" y="2007560"/>
            <a:ext cx="4967085" cy="37296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pic>
        <p:nvPicPr>
          <p:cNvPr id="8204" name="Picture 12" descr="http://footage.framepool.com/shotimg/qf/530057938-elmo-chiodato-kaiserliches-heer-elmetto-fanteria.jpg"/>
          <p:cNvPicPr>
            <a:picLocks noChangeAspect="1" noChangeArrowheads="1"/>
          </p:cNvPicPr>
          <p:nvPr/>
        </p:nvPicPr>
        <p:blipFill rotWithShape="1">
          <a:blip r:embed="rId7">
            <a:extLst>
              <a:ext uri="{28A0092B-C50C-407E-A947-70E740481C1C}">
                <a14:useLocalDpi xmlns:a14="http://schemas.microsoft.com/office/drawing/2010/main" val="0"/>
              </a:ext>
            </a:extLst>
          </a:blip>
          <a:srcRect l="12685" r="12754"/>
          <a:stretch/>
        </p:blipFill>
        <p:spPr bwMode="auto">
          <a:xfrm>
            <a:off x="624004" y="626809"/>
            <a:ext cx="4302145" cy="32455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pic>
        <p:nvPicPr>
          <p:cNvPr id="8200" name="Picture 8" descr="http://footage.framepool.com/shotimg/qf/234302441-nachladen-afrikafeldzug-beschuss-kanone.jpg"/>
          <p:cNvPicPr>
            <a:picLocks noChangeAspect="1" noChangeArrowheads="1"/>
          </p:cNvPicPr>
          <p:nvPr/>
        </p:nvPicPr>
        <p:blipFill rotWithShape="1">
          <a:blip r:embed="rId8">
            <a:extLst>
              <a:ext uri="{28A0092B-C50C-407E-A947-70E740481C1C}">
                <a14:useLocalDpi xmlns:a14="http://schemas.microsoft.com/office/drawing/2010/main" val="0"/>
              </a:ext>
            </a:extLst>
          </a:blip>
          <a:srcRect l="21598" r="16264"/>
          <a:stretch/>
        </p:blipFill>
        <p:spPr bwMode="auto">
          <a:xfrm>
            <a:off x="348384" y="2529604"/>
            <a:ext cx="2734298" cy="33002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pic>
        <p:nvPicPr>
          <p:cNvPr id="8194" name="Picture 2" descr="http://footage.framepool.com/shotimg/qf/974372448-junkers-ju-87-stuka-dropping-from-the-air-german-air-force-flying-squadro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2004">
            <a:off x="2795963" y="487779"/>
            <a:ext cx="5591551" cy="41936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pic>
        <p:nvPicPr>
          <p:cNvPr id="8198" name="Picture 6" descr="http://k36.kn3.net/taringa/1/7/2/2/7/0/22/thunderblitz/693.jpg?572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393913">
            <a:off x="3296149" y="2410392"/>
            <a:ext cx="5776149" cy="40943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8925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204"/>
                                        </p:tgtEl>
                                        <p:attrNameLst>
                                          <p:attrName>style.visibility</p:attrName>
                                        </p:attrNameLst>
                                      </p:cBhvr>
                                      <p:to>
                                        <p:strVal val="visible"/>
                                      </p:to>
                                    </p:set>
                                    <p:animEffect transition="in" filter="fade">
                                      <p:cBhvr>
                                        <p:cTn id="7" dur="500"/>
                                        <p:tgtEl>
                                          <p:spTgt spid="8204"/>
                                        </p:tgtEl>
                                      </p:cBhvr>
                                    </p:animEffect>
                                  </p:childTnLst>
                                </p:cTn>
                              </p:par>
                            </p:childTnLst>
                          </p:cTn>
                        </p:par>
                        <p:par>
                          <p:cTn id="8" fill="hold">
                            <p:stCondLst>
                              <p:cond delay="500"/>
                            </p:stCondLst>
                            <p:childTnLst>
                              <p:par>
                                <p:cTn id="9" presetID="10" presetClass="entr" presetSubtype="0" fill="hold" nodeType="afterEffect">
                                  <p:stCondLst>
                                    <p:cond delay="10000"/>
                                  </p:stCondLst>
                                  <p:childTnLst>
                                    <p:set>
                                      <p:cBhvr>
                                        <p:cTn id="10" dur="1" fill="hold">
                                          <p:stCondLst>
                                            <p:cond delay="0"/>
                                          </p:stCondLst>
                                        </p:cTn>
                                        <p:tgtEl>
                                          <p:spTgt spid="8196"/>
                                        </p:tgtEl>
                                        <p:attrNameLst>
                                          <p:attrName>style.visibility</p:attrName>
                                        </p:attrNameLst>
                                      </p:cBhvr>
                                      <p:to>
                                        <p:strVal val="visible"/>
                                      </p:to>
                                    </p:set>
                                    <p:animEffect transition="in" filter="fade">
                                      <p:cBhvr>
                                        <p:cTn id="11" dur="500"/>
                                        <p:tgtEl>
                                          <p:spTgt spid="8196"/>
                                        </p:tgtEl>
                                      </p:cBhvr>
                                    </p:animEffect>
                                  </p:childTnLst>
                                </p:cTn>
                              </p:par>
                            </p:childTnLst>
                          </p:cTn>
                        </p:par>
                        <p:par>
                          <p:cTn id="12" fill="hold">
                            <p:stCondLst>
                              <p:cond delay="11000"/>
                            </p:stCondLst>
                            <p:childTnLst>
                              <p:par>
                                <p:cTn id="13" presetID="10" presetClass="entr" presetSubtype="0" fill="hold" nodeType="afterEffect">
                                  <p:stCondLst>
                                    <p:cond delay="10000"/>
                                  </p:stCondLst>
                                  <p:childTnLst>
                                    <p:set>
                                      <p:cBhvr>
                                        <p:cTn id="14" dur="1" fill="hold">
                                          <p:stCondLst>
                                            <p:cond delay="0"/>
                                          </p:stCondLst>
                                        </p:cTn>
                                        <p:tgtEl>
                                          <p:spTgt spid="8200"/>
                                        </p:tgtEl>
                                        <p:attrNameLst>
                                          <p:attrName>style.visibility</p:attrName>
                                        </p:attrNameLst>
                                      </p:cBhvr>
                                      <p:to>
                                        <p:strVal val="visible"/>
                                      </p:to>
                                    </p:set>
                                    <p:animEffect transition="in" filter="fade">
                                      <p:cBhvr>
                                        <p:cTn id="15" dur="500"/>
                                        <p:tgtEl>
                                          <p:spTgt spid="8200"/>
                                        </p:tgtEl>
                                      </p:cBhvr>
                                    </p:animEffect>
                                  </p:childTnLst>
                                </p:cTn>
                              </p:par>
                            </p:childTnLst>
                          </p:cTn>
                        </p:par>
                        <p:par>
                          <p:cTn id="16" fill="hold">
                            <p:stCondLst>
                              <p:cond delay="21500"/>
                            </p:stCondLst>
                            <p:childTnLst>
                              <p:par>
                                <p:cTn id="17" presetID="10" presetClass="entr" presetSubtype="0" fill="hold" nodeType="afterEffect">
                                  <p:stCondLst>
                                    <p:cond delay="10000"/>
                                  </p:stCondLst>
                                  <p:childTnLst>
                                    <p:set>
                                      <p:cBhvr>
                                        <p:cTn id="18" dur="1" fill="hold">
                                          <p:stCondLst>
                                            <p:cond delay="0"/>
                                          </p:stCondLst>
                                        </p:cTn>
                                        <p:tgtEl>
                                          <p:spTgt spid="8202"/>
                                        </p:tgtEl>
                                        <p:attrNameLst>
                                          <p:attrName>style.visibility</p:attrName>
                                        </p:attrNameLst>
                                      </p:cBhvr>
                                      <p:to>
                                        <p:strVal val="visible"/>
                                      </p:to>
                                    </p:set>
                                    <p:animEffect transition="in" filter="fade">
                                      <p:cBhvr>
                                        <p:cTn id="19" dur="500"/>
                                        <p:tgtEl>
                                          <p:spTgt spid="8202"/>
                                        </p:tgtEl>
                                      </p:cBhvr>
                                    </p:animEffect>
                                  </p:childTnLst>
                                </p:cTn>
                              </p:par>
                            </p:childTnLst>
                          </p:cTn>
                        </p:par>
                        <p:par>
                          <p:cTn id="20" fill="hold">
                            <p:stCondLst>
                              <p:cond delay="32000"/>
                            </p:stCondLst>
                            <p:childTnLst>
                              <p:par>
                                <p:cTn id="21" presetID="10" presetClass="entr" presetSubtype="0" fill="hold" nodeType="afterEffect">
                                  <p:stCondLst>
                                    <p:cond delay="10000"/>
                                  </p:stCondLst>
                                  <p:childTnLst>
                                    <p:set>
                                      <p:cBhvr>
                                        <p:cTn id="22" dur="1" fill="hold">
                                          <p:stCondLst>
                                            <p:cond delay="0"/>
                                          </p:stCondLst>
                                        </p:cTn>
                                        <p:tgtEl>
                                          <p:spTgt spid="8194"/>
                                        </p:tgtEl>
                                        <p:attrNameLst>
                                          <p:attrName>style.visibility</p:attrName>
                                        </p:attrNameLst>
                                      </p:cBhvr>
                                      <p:to>
                                        <p:strVal val="visible"/>
                                      </p:to>
                                    </p:set>
                                    <p:animEffect transition="in" filter="fade">
                                      <p:cBhvr>
                                        <p:cTn id="23" dur="500"/>
                                        <p:tgtEl>
                                          <p:spTgt spid="8194"/>
                                        </p:tgtEl>
                                      </p:cBhvr>
                                    </p:animEffect>
                                  </p:childTnLst>
                                </p:cTn>
                              </p:par>
                            </p:childTnLst>
                          </p:cTn>
                        </p:par>
                        <p:par>
                          <p:cTn id="24" fill="hold">
                            <p:stCondLst>
                              <p:cond delay="42500"/>
                            </p:stCondLst>
                            <p:childTnLst>
                              <p:par>
                                <p:cTn id="25" presetID="10" presetClass="entr" presetSubtype="0" fill="hold" nodeType="afterEffect">
                                  <p:stCondLst>
                                    <p:cond delay="10000"/>
                                  </p:stCondLst>
                                  <p:childTnLst>
                                    <p:set>
                                      <p:cBhvr>
                                        <p:cTn id="26" dur="1" fill="hold">
                                          <p:stCondLst>
                                            <p:cond delay="0"/>
                                          </p:stCondLst>
                                        </p:cTn>
                                        <p:tgtEl>
                                          <p:spTgt spid="8198"/>
                                        </p:tgtEl>
                                        <p:attrNameLst>
                                          <p:attrName>style.visibility</p:attrName>
                                        </p:attrNameLst>
                                      </p:cBhvr>
                                      <p:to>
                                        <p:strVal val="visible"/>
                                      </p:to>
                                    </p:set>
                                    <p:animEffect transition="in" filter="fade">
                                      <p:cBhvr>
                                        <p:cTn id="27"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futurecity.fi/wp-content/uploads/sites/139/2016/02/Syrian-ruins.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 y="-3057"/>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 y="1579418"/>
            <a:ext cx="7154777" cy="3108543"/>
          </a:xfrm>
          <a:prstGeom prst="rect">
            <a:avLst/>
          </a:prstGeom>
          <a:solidFill>
            <a:schemeClr val="tx1">
              <a:alpha val="70000"/>
            </a:schemeClr>
          </a:solidFill>
        </p:spPr>
        <p:txBody>
          <a:bodyPr wrap="square">
            <a:spAutoFit/>
          </a:bodyPr>
          <a:lstStyle/>
          <a:p>
            <a:pPr marL="241300">
              <a:tabLst>
                <a:tab pos="10972800" algn="l"/>
              </a:tabLst>
            </a:pPr>
            <a:r>
              <a:rPr lang="en-US" sz="3600" b="1"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rPr>
              <a:t>Violent/Life-or-death issues:</a:t>
            </a:r>
          </a:p>
          <a:p>
            <a:pPr marL="1371600" indent="-457200">
              <a:buFont typeface="Arial" panose="020B0604020202020204" pitchFamily="34" charset="0"/>
              <a:buChar char="•"/>
              <a:tabLst>
                <a:tab pos="10972800" algn="l"/>
              </a:tabLst>
            </a:pPr>
            <a:r>
              <a:rPr lang="en-US" sz="3200" dirty="0">
                <a:solidFill>
                  <a:srgbClr val="FFFF00"/>
                </a:solidFill>
                <a:latin typeface="Aegean" panose="020B0403020203020204" pitchFamily="34" charset="0"/>
                <a:ea typeface="Aegean" panose="020B0403020203020204" pitchFamily="34" charset="0"/>
              </a:rPr>
              <a:t>Rape/Sexual Assault</a:t>
            </a:r>
          </a:p>
          <a:p>
            <a:pPr marL="1371600" indent="-457200">
              <a:buFont typeface="Arial" panose="020B0604020202020204" pitchFamily="34" charset="0"/>
              <a:buChar char="•"/>
              <a:tabLst>
                <a:tab pos="10972800" algn="l"/>
              </a:tabLst>
            </a:pPr>
            <a:r>
              <a:rPr lang="en-US" sz="3200" dirty="0">
                <a:solidFill>
                  <a:srgbClr val="FFFF00"/>
                </a:solidFill>
                <a:latin typeface="Aegean" panose="020B0403020203020204" pitchFamily="34" charset="0"/>
                <a:ea typeface="Aegean" panose="020B0403020203020204" pitchFamily="34" charset="0"/>
              </a:rPr>
              <a:t>spousal abuse</a:t>
            </a:r>
          </a:p>
          <a:p>
            <a:pPr marL="1371600" indent="-457200">
              <a:buFont typeface="Arial" panose="020B0604020202020204" pitchFamily="34" charset="0"/>
              <a:buChar char="•"/>
              <a:tabLst>
                <a:tab pos="10972800" algn="l"/>
              </a:tabLst>
            </a:pPr>
            <a:r>
              <a:rPr lang="en-US" sz="3200" dirty="0">
                <a:solidFill>
                  <a:srgbClr val="FFFF00"/>
                </a:solidFill>
                <a:latin typeface="Aegean" panose="020B0403020203020204" pitchFamily="34" charset="0"/>
                <a:ea typeface="Aegean" panose="020B0403020203020204" pitchFamily="34" charset="0"/>
              </a:rPr>
              <a:t>sex slavery</a:t>
            </a:r>
          </a:p>
          <a:p>
            <a:pPr marL="1371600" indent="-457200">
              <a:buFont typeface="Arial" panose="020B0604020202020204" pitchFamily="34" charset="0"/>
              <a:buChar char="•"/>
              <a:tabLst>
                <a:tab pos="10972800" algn="l"/>
              </a:tabLst>
            </a:pPr>
            <a:r>
              <a:rPr lang="en-US" sz="3200" dirty="0">
                <a:solidFill>
                  <a:srgbClr val="FFFF00"/>
                </a:solidFill>
                <a:latin typeface="Aegean" panose="020B0403020203020204" pitchFamily="34" charset="0"/>
                <a:ea typeface="Aegean" panose="020B0403020203020204" pitchFamily="34" charset="0"/>
              </a:rPr>
              <a:t>Female Genital Mutilation</a:t>
            </a:r>
          </a:p>
          <a:p>
            <a:pPr marL="1371600" indent="-457200">
              <a:buFont typeface="Arial" panose="020B0604020202020204" pitchFamily="34" charset="0"/>
              <a:buChar char="•"/>
              <a:tabLst>
                <a:tab pos="10972800" algn="l"/>
              </a:tabLst>
            </a:pPr>
            <a:r>
              <a:rPr lang="en-US" sz="3200" dirty="0">
                <a:solidFill>
                  <a:srgbClr val="FFFF00"/>
                </a:solidFill>
                <a:latin typeface="Aegean" panose="020B0403020203020204" pitchFamily="34" charset="0"/>
                <a:ea typeface="Aegean" panose="020B0403020203020204" pitchFamily="34" charset="0"/>
              </a:rPr>
              <a:t>honor killings</a:t>
            </a:r>
          </a:p>
        </p:txBody>
      </p:sp>
      <p:cxnSp>
        <p:nvCxnSpPr>
          <p:cNvPr id="4" name="Straight Connector 3"/>
          <p:cNvCxnSpPr/>
          <p:nvPr/>
        </p:nvCxnSpPr>
        <p:spPr>
          <a:xfrm flipH="1">
            <a:off x="850233" y="786063"/>
            <a:ext cx="5518483" cy="5021179"/>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074821" y="786063"/>
            <a:ext cx="5059279" cy="5021179"/>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267072" y="1579418"/>
            <a:ext cx="4812635" cy="3108543"/>
          </a:xfrm>
          <a:prstGeom prst="rect">
            <a:avLst/>
          </a:prstGeom>
          <a:solidFill>
            <a:schemeClr val="tx1">
              <a:alpha val="70000"/>
            </a:schemeClr>
          </a:solidFill>
        </p:spPr>
        <p:txBody>
          <a:bodyPr wrap="square" anchor="ctr" anchorCtr="0">
            <a:noAutofit/>
          </a:bodyPr>
          <a:lstStyle/>
          <a:p>
            <a:pPr algn="ctr">
              <a:tabLst>
                <a:tab pos="10972800" algn="l"/>
              </a:tabLst>
            </a:pPr>
            <a:r>
              <a:rPr lang="en-US" sz="4200" dirty="0">
                <a:solidFill>
                  <a:srgbClr val="FFFF00"/>
                </a:solidFill>
                <a:latin typeface="Aegean" panose="020B0403020203020204" pitchFamily="34" charset="0"/>
                <a:ea typeface="Aegean" panose="020B0403020203020204" pitchFamily="34" charset="0"/>
              </a:rPr>
              <a:t>What would a conservative “war on women” look like?</a:t>
            </a:r>
          </a:p>
        </p:txBody>
      </p:sp>
    </p:spTree>
    <p:extLst>
      <p:ext uri="{BB962C8B-B14F-4D97-AF65-F5344CB8AC3E}">
        <p14:creationId xmlns:p14="http://schemas.microsoft.com/office/powerpoint/2010/main" val="3046050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par>
                          <p:cTn id="8" fill="hold">
                            <p:stCondLst>
                              <p:cond delay="2500"/>
                            </p:stCondLst>
                            <p:childTnLst>
                              <p:par>
                                <p:cTn id="9" presetID="10" presetClass="entr" presetSubtype="0" fill="hold" nodeType="after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fade">
                                      <p:cBhvr>
                                        <p:cTn id="11" dur="2000"/>
                                        <p:tgtEl>
                                          <p:spTgt spid="2">
                                            <p:txEl>
                                              <p:pRg st="2" end="2"/>
                                            </p:txEl>
                                          </p:spTgt>
                                        </p:tgtEl>
                                      </p:cBhvr>
                                    </p:animEffect>
                                  </p:childTnLst>
                                </p:cTn>
                              </p:par>
                            </p:childTnLst>
                          </p:cTn>
                        </p:par>
                        <p:par>
                          <p:cTn id="12" fill="hold">
                            <p:stCondLst>
                              <p:cond delay="4500"/>
                            </p:stCondLst>
                            <p:childTnLst>
                              <p:par>
                                <p:cTn id="13" presetID="10" presetClass="entr" presetSubtype="0" fill="hold" nodeType="after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2000"/>
                                        <p:tgtEl>
                                          <p:spTgt spid="2">
                                            <p:txEl>
                                              <p:pRg st="3" end="3"/>
                                            </p:txEl>
                                          </p:spTgt>
                                        </p:tgtEl>
                                      </p:cBhvr>
                                    </p:animEffect>
                                  </p:childTnLst>
                                </p:cTn>
                              </p:par>
                            </p:childTnLst>
                          </p:cTn>
                        </p:par>
                        <p:par>
                          <p:cTn id="16" fill="hold">
                            <p:stCondLst>
                              <p:cond delay="6500"/>
                            </p:stCondLst>
                            <p:childTnLst>
                              <p:par>
                                <p:cTn id="17" presetID="10" presetClass="entr" presetSubtype="0" fill="hold" nodeType="after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2000"/>
                                        <p:tgtEl>
                                          <p:spTgt spid="2">
                                            <p:txEl>
                                              <p:pRg st="4" end="4"/>
                                            </p:txEl>
                                          </p:spTgt>
                                        </p:tgtEl>
                                      </p:cBhvr>
                                    </p:animEffect>
                                  </p:childTnLst>
                                </p:cTn>
                              </p:par>
                            </p:childTnLst>
                          </p:cTn>
                        </p:par>
                        <p:par>
                          <p:cTn id="20" fill="hold">
                            <p:stCondLst>
                              <p:cond delay="8500"/>
                            </p:stCondLst>
                            <p:childTnLst>
                              <p:par>
                                <p:cTn id="21" presetID="10" presetClass="entr" presetSubtype="0" fill="hold" nodeType="after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fade">
                                      <p:cBhvr>
                                        <p:cTn id="23" dur="20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circle(out)">
                                      <p:cBhvr>
                                        <p:cTn id="28" dur="2000"/>
                                        <p:tgtEl>
                                          <p:spTgt spid="4"/>
                                        </p:tgtEl>
                                      </p:cBhvr>
                                    </p:animEffect>
                                  </p:childTnLst>
                                </p:cTn>
                              </p:par>
                              <p:par>
                                <p:cTn id="29" presetID="6" presetClass="entr" presetSubtype="32"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out)">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6042" y="801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5010" y="401054"/>
            <a:ext cx="11502190" cy="5831304"/>
          </a:xfrm>
          <a:prstGeom prst="rect">
            <a:avLst/>
          </a:prstGeom>
          <a:solidFill>
            <a:schemeClr val="bg1">
              <a:lumMod val="95000"/>
              <a:alpha val="90000"/>
            </a:schemeClr>
          </a:solidFill>
        </p:spPr>
        <p:txBody>
          <a:bodyPr wrap="square">
            <a:noAutofit/>
          </a:bodyPr>
          <a:lstStyle/>
          <a:p>
            <a:r>
              <a:rPr lang="en-US" sz="3400" dirty="0">
                <a:solidFill>
                  <a:srgbClr val="000000"/>
                </a:solidFill>
                <a:latin typeface="Aegean" panose="020B0403020203020204" pitchFamily="34" charset="0"/>
                <a:ea typeface="Aegean" panose="020B0403020203020204" pitchFamily="34" charset="0"/>
              </a:rPr>
              <a:t>“It would be a sort of “covert ops”–</a:t>
            </a:r>
            <a:br>
              <a:rPr lang="en-US" sz="3400" dirty="0">
                <a:solidFill>
                  <a:srgbClr val="000000"/>
                </a:solidFill>
                <a:latin typeface="Aegean" panose="020B0403020203020204" pitchFamily="34" charset="0"/>
                <a:ea typeface="Aegean" panose="020B0403020203020204" pitchFamily="34" charset="0"/>
              </a:rPr>
            </a:br>
            <a:r>
              <a:rPr lang="en-US" sz="3400" dirty="0">
                <a:solidFill>
                  <a:srgbClr val="000000"/>
                </a:solidFill>
                <a:latin typeface="Aegean" panose="020B0403020203020204" pitchFamily="34" charset="0"/>
                <a:ea typeface="Aegean" panose="020B0403020203020204" pitchFamily="34" charset="0"/>
              </a:rPr>
              <a:t>a malicious and deadly attack </a:t>
            </a:r>
            <a:br>
              <a:rPr lang="en-US" sz="3400" dirty="0">
                <a:solidFill>
                  <a:srgbClr val="000000"/>
                </a:solidFill>
                <a:latin typeface="Aegean" panose="020B0403020203020204" pitchFamily="34" charset="0"/>
                <a:ea typeface="Aegean" panose="020B0403020203020204" pitchFamily="34" charset="0"/>
              </a:rPr>
            </a:br>
            <a:r>
              <a:rPr lang="en-US" sz="3400" dirty="0">
                <a:solidFill>
                  <a:srgbClr val="000000"/>
                </a:solidFill>
                <a:latin typeface="Aegean" panose="020B0403020203020204" pitchFamily="34" charset="0"/>
                <a:ea typeface="Aegean" panose="020B0403020203020204" pitchFamily="34" charset="0"/>
              </a:rPr>
              <a:t>conducted in the guise of “family </a:t>
            </a:r>
            <a:br>
              <a:rPr lang="en-US" sz="3400" dirty="0">
                <a:solidFill>
                  <a:srgbClr val="000000"/>
                </a:solidFill>
                <a:latin typeface="Aegean" panose="020B0403020203020204" pitchFamily="34" charset="0"/>
                <a:ea typeface="Aegean" panose="020B0403020203020204" pitchFamily="34" charset="0"/>
              </a:rPr>
            </a:br>
            <a:r>
              <a:rPr lang="en-US" sz="3400" dirty="0">
                <a:solidFill>
                  <a:srgbClr val="000000"/>
                </a:solidFill>
                <a:latin typeface="Aegean" panose="020B0403020203020204" pitchFamily="34" charset="0"/>
                <a:ea typeface="Aegean" panose="020B0403020203020204" pitchFamily="34" charset="0"/>
              </a:rPr>
              <a:t>values.” </a:t>
            </a:r>
            <a:r>
              <a:rPr lang="en-US" sz="3400" dirty="0">
                <a:solidFill>
                  <a:srgbClr val="000000"/>
                </a:solidFill>
                <a:effectLst/>
                <a:latin typeface="Aegean" panose="020B0403020203020204" pitchFamily="34" charset="0"/>
                <a:ea typeface="Aegean" panose="020B0403020203020204" pitchFamily="34" charset="0"/>
                <a:cs typeface="Times New Roman" panose="02020603050405020304" pitchFamily="18" charset="0"/>
              </a:rPr>
              <a:t>Conservatives tactically </a:t>
            </a:r>
            <a:br>
              <a:rPr lang="en-US" sz="3400" dirty="0">
                <a:solidFill>
                  <a:srgbClr val="000000"/>
                </a:solidFill>
                <a:effectLst/>
                <a:latin typeface="Aegean" panose="020B0403020203020204" pitchFamily="34" charset="0"/>
                <a:ea typeface="Aegean" panose="020B0403020203020204" pitchFamily="34" charset="0"/>
                <a:cs typeface="Times New Roman" panose="02020603050405020304" pitchFamily="18" charset="0"/>
              </a:rPr>
            </a:br>
            <a:r>
              <a:rPr lang="en-US" sz="3400" dirty="0">
                <a:solidFill>
                  <a:srgbClr val="000000"/>
                </a:solidFill>
                <a:effectLst/>
                <a:latin typeface="Aegean" panose="020B0403020203020204" pitchFamily="34" charset="0"/>
                <a:ea typeface="Aegean" panose="020B0403020203020204" pitchFamily="34" charset="0"/>
                <a:cs typeface="Times New Roman" panose="02020603050405020304" pitchFamily="18" charset="0"/>
              </a:rPr>
              <a:t>oppose the interests of women by </a:t>
            </a:r>
            <a:br>
              <a:rPr lang="en-US" sz="3400" dirty="0">
                <a:solidFill>
                  <a:srgbClr val="000000"/>
                </a:solidFill>
                <a:effectLst/>
                <a:latin typeface="Aegean" panose="020B0403020203020204" pitchFamily="34" charset="0"/>
                <a:ea typeface="Aegean" panose="020B0403020203020204" pitchFamily="34" charset="0"/>
                <a:cs typeface="Times New Roman" panose="02020603050405020304" pitchFamily="18" charset="0"/>
              </a:rPr>
            </a:br>
            <a:r>
              <a:rPr lang="en-US" sz="3400" dirty="0">
                <a:solidFill>
                  <a:srgbClr val="000000"/>
                </a:solidFill>
                <a:effectLst/>
                <a:latin typeface="Aegean" panose="020B0403020203020204" pitchFamily="34" charset="0"/>
                <a:ea typeface="Aegean" panose="020B0403020203020204" pitchFamily="34" charset="0"/>
                <a:cs typeface="Times New Roman" panose="02020603050405020304" pitchFamily="18" charset="0"/>
              </a:rPr>
              <a:t>foisting unnatural and foreign </a:t>
            </a:r>
            <a:br>
              <a:rPr lang="en-US" sz="3400" dirty="0">
                <a:solidFill>
                  <a:srgbClr val="000000"/>
                </a:solidFill>
                <a:effectLst/>
                <a:latin typeface="Aegean" panose="020B0403020203020204" pitchFamily="34" charset="0"/>
                <a:ea typeface="Aegean" panose="020B0403020203020204" pitchFamily="34" charset="0"/>
                <a:cs typeface="Times New Roman" panose="02020603050405020304" pitchFamily="18" charset="0"/>
              </a:rPr>
            </a:br>
            <a:r>
              <a:rPr lang="en-US" sz="3400" dirty="0">
                <a:solidFill>
                  <a:srgbClr val="000000"/>
                </a:solidFill>
                <a:effectLst/>
                <a:latin typeface="Aegean" panose="020B0403020203020204" pitchFamily="34" charset="0"/>
                <a:ea typeface="Aegean" panose="020B0403020203020204" pitchFamily="34" charset="0"/>
                <a:cs typeface="Times New Roman" panose="02020603050405020304" pitchFamily="18" charset="0"/>
              </a:rPr>
              <a:t>constraints on their liberty. </a:t>
            </a:r>
            <a:r>
              <a:rPr lang="en-US" sz="3400" dirty="0">
                <a:solidFill>
                  <a:srgbClr val="000000"/>
                </a:solidFill>
                <a:latin typeface="Aegean" panose="020B0403020203020204" pitchFamily="34" charset="0"/>
                <a:ea typeface="Aegean" panose="020B0403020203020204" pitchFamily="34" charset="0"/>
              </a:rPr>
              <a:t>The ‘War </a:t>
            </a:r>
            <a:br>
              <a:rPr lang="en-US" sz="3400" dirty="0">
                <a:solidFill>
                  <a:srgbClr val="000000"/>
                </a:solidFill>
                <a:latin typeface="Aegean" panose="020B0403020203020204" pitchFamily="34" charset="0"/>
                <a:ea typeface="Aegean" panose="020B0403020203020204" pitchFamily="34" charset="0"/>
              </a:rPr>
            </a:br>
            <a:r>
              <a:rPr lang="en-US" sz="3400" dirty="0">
                <a:solidFill>
                  <a:srgbClr val="000000"/>
                </a:solidFill>
                <a:latin typeface="Aegean" panose="020B0403020203020204" pitchFamily="34" charset="0"/>
                <a:ea typeface="Aegean" panose="020B0403020203020204" pitchFamily="34" charset="0"/>
              </a:rPr>
              <a:t>on Women’ would then be violent </a:t>
            </a:r>
            <a:br>
              <a:rPr lang="en-US" sz="3400" dirty="0">
                <a:solidFill>
                  <a:srgbClr val="000000"/>
                </a:solidFill>
                <a:latin typeface="Aegean" panose="020B0403020203020204" pitchFamily="34" charset="0"/>
                <a:ea typeface="Aegean" panose="020B0403020203020204" pitchFamily="34" charset="0"/>
              </a:rPr>
            </a:br>
            <a:r>
              <a:rPr lang="en-US" sz="3400" dirty="0">
                <a:solidFill>
                  <a:srgbClr val="000000"/>
                </a:solidFill>
                <a:latin typeface="Aegean" panose="020B0403020203020204" pitchFamily="34" charset="0"/>
                <a:ea typeface="Aegean" panose="020B0403020203020204" pitchFamily="34" charset="0"/>
              </a:rPr>
              <a:t>conservative opposition to the needs and interests of women. This is not gendercide, but it still might be patriarchal oppression harming women in untold ways.”</a:t>
            </a:r>
            <a:endParaRPr lang="en-US" sz="3400" dirty="0">
              <a:latin typeface="Aegean" panose="020B0403020203020204" pitchFamily="34" charset="0"/>
              <a:ea typeface="Aegean" panose="020B0403020203020204" pitchFamily="34" charset="0"/>
            </a:endParaRPr>
          </a:p>
        </p:txBody>
      </p:sp>
      <p:pic>
        <p:nvPicPr>
          <p:cNvPr id="1026" name="Picture 2" descr="http://thepoliticalcarnival.net/wp-content/uploads/2014/03/TJWomenVotingRepublica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1152" y="648247"/>
            <a:ext cx="3554785" cy="3554785"/>
          </a:xfrm>
          <a:prstGeom prst="rect">
            <a:avLst/>
          </a:prstGeom>
          <a:ln w="190500" cap="sq">
            <a:solidFill>
              <a:srgbClr val="C8C6BD">
                <a:alpha val="99000"/>
              </a:srgb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894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futurecity.fi/wp-content/uploads/sites/139/2016/02/Syrian-ruins.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 y="-3057"/>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579418"/>
            <a:ext cx="9384631" cy="830997"/>
          </a:xfrm>
          <a:prstGeom prst="rect">
            <a:avLst/>
          </a:prstGeom>
          <a:solidFill>
            <a:schemeClr val="tx1">
              <a:alpha val="70000"/>
            </a:schemeClr>
          </a:solidFill>
        </p:spPr>
        <p:txBody>
          <a:bodyPr wrap="square">
            <a:spAutoFit/>
          </a:bodyPr>
          <a:lstStyle/>
          <a:p>
            <a:pPr marL="914400">
              <a:tabLst>
                <a:tab pos="10972800" algn="l"/>
              </a:tabLst>
            </a:pPr>
            <a:r>
              <a:rPr lang="en-US" sz="4800" b="1"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rPr>
              <a:t>How would this war be waged? </a:t>
            </a:r>
            <a:endParaRPr lang="en-US" sz="4800" dirty="0">
              <a:solidFill>
                <a:srgbClr val="FFFF00"/>
              </a:solidFill>
              <a:latin typeface="Aegean" panose="020B0403020203020204" pitchFamily="34" charset="0"/>
              <a:ea typeface="Aegean" panose="020B0403020203020204" pitchFamily="34" charset="0"/>
            </a:endParaRPr>
          </a:p>
        </p:txBody>
      </p:sp>
      <p:sp>
        <p:nvSpPr>
          <p:cNvPr id="7" name="Rectangle 6"/>
          <p:cNvSpPr/>
          <p:nvPr/>
        </p:nvSpPr>
        <p:spPr>
          <a:xfrm>
            <a:off x="3219450" y="2594946"/>
            <a:ext cx="8972551" cy="646331"/>
          </a:xfrm>
          <a:prstGeom prst="rect">
            <a:avLst/>
          </a:prstGeom>
          <a:solidFill>
            <a:schemeClr val="tx1">
              <a:alpha val="70000"/>
            </a:schemeClr>
          </a:solidFill>
        </p:spPr>
        <p:txBody>
          <a:bodyPr wrap="square">
            <a:spAutoFit/>
          </a:bodyPr>
          <a:lstStyle/>
          <a:p>
            <a:pPr>
              <a:tabLst>
                <a:tab pos="10972800" algn="l"/>
              </a:tabLst>
            </a:pPr>
            <a:r>
              <a:rPr lang="en-US" sz="3600" b="1"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rPr>
              <a:t>Abortion &amp; Contraception</a:t>
            </a:r>
            <a:endParaRPr lang="en-US" sz="3600" dirty="0">
              <a:solidFill>
                <a:srgbClr val="FFFF00"/>
              </a:solidFill>
              <a:latin typeface="Aegean" panose="020B0403020203020204" pitchFamily="34" charset="0"/>
              <a:ea typeface="Aegean" panose="020B0403020203020204" pitchFamily="34" charset="0"/>
            </a:endParaRPr>
          </a:p>
        </p:txBody>
      </p:sp>
      <p:sp>
        <p:nvSpPr>
          <p:cNvPr id="8" name="Rectangle 7"/>
          <p:cNvSpPr/>
          <p:nvPr/>
        </p:nvSpPr>
        <p:spPr>
          <a:xfrm>
            <a:off x="3219450" y="3346559"/>
            <a:ext cx="8972550" cy="1200329"/>
          </a:xfrm>
          <a:prstGeom prst="rect">
            <a:avLst/>
          </a:prstGeom>
          <a:solidFill>
            <a:schemeClr val="tx1">
              <a:alpha val="70000"/>
            </a:schemeClr>
          </a:solidFill>
        </p:spPr>
        <p:txBody>
          <a:bodyPr wrap="square">
            <a:spAutoFit/>
          </a:bodyPr>
          <a:lstStyle/>
          <a:p>
            <a:pPr>
              <a:tabLst>
                <a:tab pos="10972800" algn="l"/>
              </a:tabLst>
            </a:pPr>
            <a:r>
              <a:rPr lang="en-US" sz="3600" b="1"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rPr>
              <a:t>In other words, “women’s health” pretty much means preventing and terminating pregnancy.</a:t>
            </a:r>
            <a:endParaRPr lang="en-US" sz="3600" dirty="0">
              <a:solidFill>
                <a:srgbClr val="FFFF00"/>
              </a:solidFill>
              <a:latin typeface="Aegean" panose="020B0403020203020204" pitchFamily="34" charset="0"/>
              <a:ea typeface="Aegean" panose="020B0403020203020204" pitchFamily="34" charset="0"/>
            </a:endParaRPr>
          </a:p>
        </p:txBody>
      </p:sp>
    </p:spTree>
    <p:extLst>
      <p:ext uri="{BB962C8B-B14F-4D97-AF65-F5344CB8AC3E}">
        <p14:creationId xmlns:p14="http://schemas.microsoft.com/office/powerpoint/2010/main" val="2893760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allpaper.pickywallpapers.com/1920x1080/war-map-with-pencil-and-bulle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181101"/>
            <a:ext cx="10763250" cy="2308324"/>
          </a:xfrm>
          <a:prstGeom prst="rect">
            <a:avLst/>
          </a:prstGeom>
          <a:solidFill>
            <a:schemeClr val="tx1">
              <a:alpha val="70000"/>
            </a:schemeClr>
          </a:solidFill>
        </p:spPr>
        <p:txBody>
          <a:bodyPr wrap="square">
            <a:spAutoFit/>
          </a:bodyPr>
          <a:lstStyle/>
          <a:p>
            <a:r>
              <a:rPr lang="en-US" sz="3600"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cs typeface="Times New Roman" panose="02020603050405020304" pitchFamily="18" charset="0"/>
              </a:rPr>
              <a:t>“The theater</a:t>
            </a:r>
            <a:r>
              <a:rPr lang="en-US" sz="3600"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rPr>
              <a:t> of this war is not in the straits of female psychology, in the lands of beauty and cosmetics, or in the murky waters of gender studies, but in the nether regions of sex and reproduction.”</a:t>
            </a:r>
          </a:p>
        </p:txBody>
      </p:sp>
      <p:sp>
        <p:nvSpPr>
          <p:cNvPr id="6" name="Rectangle 5"/>
          <p:cNvSpPr/>
          <p:nvPr/>
        </p:nvSpPr>
        <p:spPr>
          <a:xfrm>
            <a:off x="714375" y="3614671"/>
            <a:ext cx="11477625" cy="2308324"/>
          </a:xfrm>
          <a:prstGeom prst="rect">
            <a:avLst/>
          </a:prstGeom>
          <a:solidFill>
            <a:schemeClr val="tx1">
              <a:alpha val="70000"/>
            </a:schemeClr>
          </a:solidFill>
        </p:spPr>
        <p:txBody>
          <a:bodyPr wrap="square">
            <a:spAutoFit/>
          </a:bodyPr>
          <a:lstStyle/>
          <a:p>
            <a:r>
              <a:rPr lang="en-US" sz="3600"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cs typeface="Times New Roman" panose="02020603050405020304" pitchFamily="18" charset="0"/>
              </a:rPr>
              <a:t>“</a:t>
            </a:r>
            <a:r>
              <a:rPr lang="en-US" sz="3600" dirty="0">
                <a:solidFill>
                  <a:srgbClr val="FFFF00"/>
                </a:solidFill>
                <a:latin typeface="Aegean" panose="020B0403020203020204" pitchFamily="34" charset="0"/>
                <a:ea typeface="Aegean" panose="020B0403020203020204" pitchFamily="34" charset="0"/>
              </a:rPr>
              <a:t>The “war on women,” identifies women primarily by their lady parts, autonomous vaginas and uteri more than as minds or persons, and especially not as people who might vote Republican.”</a:t>
            </a:r>
            <a:endParaRPr lang="en-US" sz="3600"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endParaRPr>
          </a:p>
        </p:txBody>
      </p:sp>
    </p:spTree>
    <p:extLst>
      <p:ext uri="{BB962C8B-B14F-4D97-AF65-F5344CB8AC3E}">
        <p14:creationId xmlns:p14="http://schemas.microsoft.com/office/powerpoint/2010/main" val="26109998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futurecity.fi/wp-content/uploads/sites/139/2016/02/Syrian-ruins.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 y="-3057"/>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4165" y="-22107"/>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181101"/>
            <a:ext cx="10763250" cy="923330"/>
          </a:xfrm>
          <a:prstGeom prst="rect">
            <a:avLst/>
          </a:prstGeom>
          <a:solidFill>
            <a:schemeClr val="tx1">
              <a:alpha val="70000"/>
            </a:schemeClr>
          </a:solidFill>
        </p:spPr>
        <p:txBody>
          <a:bodyPr wrap="square">
            <a:spAutoFit/>
          </a:bodyPr>
          <a:lstStyle/>
          <a:p>
            <a:pPr marL="1371600"/>
            <a:r>
              <a:rPr lang="en-US" sz="5400"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cs typeface="Times New Roman" panose="02020603050405020304" pitchFamily="18" charset="0"/>
              </a:rPr>
              <a:t>What Motivates This War?</a:t>
            </a:r>
            <a:endParaRPr lang="en-US" sz="5400"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endParaRPr>
          </a:p>
        </p:txBody>
      </p:sp>
      <p:sp>
        <p:nvSpPr>
          <p:cNvPr id="6" name="Rectangle 5"/>
          <p:cNvSpPr/>
          <p:nvPr/>
        </p:nvSpPr>
        <p:spPr>
          <a:xfrm>
            <a:off x="4533900" y="2566921"/>
            <a:ext cx="7658101" cy="2308324"/>
          </a:xfrm>
          <a:prstGeom prst="rect">
            <a:avLst/>
          </a:prstGeom>
          <a:solidFill>
            <a:schemeClr val="tx1">
              <a:alpha val="70000"/>
            </a:schemeClr>
          </a:solidFill>
        </p:spPr>
        <p:txBody>
          <a:bodyPr wrap="square">
            <a:spAutoFit/>
          </a:bodyPr>
          <a:lstStyle/>
          <a:p>
            <a:r>
              <a:rPr lang="en-US" sz="3600"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cs typeface="Times New Roman" panose="02020603050405020304" pitchFamily="18" charset="0"/>
              </a:rPr>
              <a:t>“…</a:t>
            </a:r>
            <a:r>
              <a:rPr lang="en-US" sz="3600" dirty="0">
                <a:solidFill>
                  <a:srgbClr val="FFFF00"/>
                </a:solidFill>
                <a:latin typeface="Aegean" panose="020B0403020203020204" pitchFamily="34" charset="0"/>
                <a:ea typeface="Aegean" panose="020B0403020203020204" pitchFamily="34" charset="0"/>
              </a:rPr>
              <a:t>Oppression. Conservatives apparently want to subjugate women in archaic molds: property, baby-makers, or punching bags.” </a:t>
            </a:r>
            <a:endParaRPr lang="en-US" sz="3600" dirty="0">
              <a:solidFill>
                <a:srgbClr val="FFFF00"/>
              </a:solidFill>
              <a:effectLst>
                <a:outerShdw blurRad="38100" dist="38100" dir="2700000" algn="tl">
                  <a:srgbClr val="000000">
                    <a:alpha val="43137"/>
                  </a:srgbClr>
                </a:outerShdw>
              </a:effectLst>
              <a:latin typeface="Aegean" panose="020B0403020203020204" pitchFamily="34" charset="0"/>
              <a:ea typeface="Aegean" panose="020B0403020203020204" pitchFamily="34" charset="0"/>
            </a:endParaRPr>
          </a:p>
        </p:txBody>
      </p:sp>
      <p:pic>
        <p:nvPicPr>
          <p:cNvPr id="16386" name="Picture 2" descr="https://fellowshipofminds.files.wordpress.com/2012/08/tyrannical_boot.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3415" b="94309" l="0" r="90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42875" y="925998"/>
            <a:ext cx="5681066" cy="5590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3174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6386"/>
                                        </p:tgtEl>
                                        <p:attrNameLst>
                                          <p:attrName>style.visibility</p:attrName>
                                        </p:attrNameLst>
                                      </p:cBhvr>
                                      <p:to>
                                        <p:strVal val="visible"/>
                                      </p:to>
                                    </p:set>
                                    <p:animEffect transition="in" filter="fade">
                                      <p:cBhvr>
                                        <p:cTn id="14"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futurecity.fi/wp-content/uploads/sites/139/2016/02/Syrian-ruins.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 y="1956"/>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 y="752161"/>
            <a:ext cx="11601449" cy="1200329"/>
          </a:xfrm>
          <a:prstGeom prst="rect">
            <a:avLst/>
          </a:prstGeom>
          <a:solidFill>
            <a:schemeClr val="tx1">
              <a:alpha val="70000"/>
            </a:schemeClr>
          </a:solidFill>
        </p:spPr>
        <p:txBody>
          <a:bodyPr wrap="square">
            <a:spAutoFit/>
          </a:bodyPr>
          <a:lstStyle/>
          <a:p>
            <a:r>
              <a:rPr lang="en-US" sz="3600" dirty="0">
                <a:solidFill>
                  <a:srgbClr val="FFFF00"/>
                </a:solidFill>
                <a:latin typeface="Aegean" panose="020B0403020203020204" pitchFamily="34" charset="0"/>
                <a:ea typeface="Aegean" panose="020B0403020203020204" pitchFamily="34" charset="0"/>
              </a:rPr>
              <a:t>“That “war on women” narrative does not describe conservatism; it is propaganda. . . . It errs on several levels</a:t>
            </a:r>
          </a:p>
        </p:txBody>
      </p:sp>
      <p:sp>
        <p:nvSpPr>
          <p:cNvPr id="7" name="Rectangle 6"/>
          <p:cNvSpPr/>
          <p:nvPr/>
        </p:nvSpPr>
        <p:spPr>
          <a:xfrm>
            <a:off x="342899" y="2055815"/>
            <a:ext cx="11849101" cy="3970318"/>
          </a:xfrm>
          <a:prstGeom prst="rect">
            <a:avLst/>
          </a:prstGeom>
          <a:solidFill>
            <a:schemeClr val="tx1">
              <a:alpha val="70000"/>
            </a:schemeClr>
          </a:solidFill>
        </p:spPr>
        <p:txBody>
          <a:bodyPr wrap="square">
            <a:spAutoFit/>
          </a:bodyPr>
          <a:lstStyle/>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It’s  “The Boy Who Cried Wolf”</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It’s a Narrow view of Femininity </a:t>
            </a:r>
            <a:r>
              <a:rPr lang="en-US" sz="3400" dirty="0">
                <a:solidFill>
                  <a:srgbClr val="FFFF00"/>
                </a:solidFill>
                <a:latin typeface="Aegean" panose="020B0403020203020204" pitchFamily="34" charset="0"/>
                <a:ea typeface="Aegean" panose="020B0403020203020204" pitchFamily="34" charset="0"/>
              </a:rPr>
              <a:t>(Egalitarian vs. Maternal)</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It’s Special Pleading/Cherry Picking</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It’s Overly Divisive</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It’s a Caricature/Straw-Man</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It’s Distracts from real violence</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It cuts the other way</a:t>
            </a:r>
          </a:p>
        </p:txBody>
      </p:sp>
    </p:spTree>
    <p:extLst>
      <p:ext uri="{BB962C8B-B14F-4D97-AF65-F5344CB8AC3E}">
        <p14:creationId xmlns:p14="http://schemas.microsoft.com/office/powerpoint/2010/main" val="217383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futurecity.fi/wp-content/uploads/sites/139/2016/02/Syrian-ruins.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 y="-22107"/>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 y="642871"/>
            <a:ext cx="11601449" cy="646331"/>
          </a:xfrm>
          <a:prstGeom prst="rect">
            <a:avLst/>
          </a:prstGeom>
          <a:solidFill>
            <a:schemeClr val="tx1">
              <a:alpha val="70000"/>
            </a:schemeClr>
          </a:solidFill>
        </p:spPr>
        <p:txBody>
          <a:bodyPr wrap="square">
            <a:spAutoFit/>
          </a:bodyPr>
          <a:lstStyle/>
          <a:p>
            <a:r>
              <a:rPr lang="en-US" sz="3600" dirty="0">
                <a:solidFill>
                  <a:srgbClr val="FFFF00"/>
                </a:solidFill>
                <a:latin typeface="Aegean" panose="020B0403020203020204" pitchFamily="34" charset="0"/>
                <a:ea typeface="Aegean" panose="020B0403020203020204" pitchFamily="34" charset="0"/>
              </a:rPr>
              <a:t>Women are harmed when . . . </a:t>
            </a:r>
          </a:p>
        </p:txBody>
      </p:sp>
      <p:sp>
        <p:nvSpPr>
          <p:cNvPr id="7" name="Rectangle 6"/>
          <p:cNvSpPr/>
          <p:nvPr/>
        </p:nvSpPr>
        <p:spPr>
          <a:xfrm>
            <a:off x="342899" y="1441199"/>
            <a:ext cx="11849101" cy="4524315"/>
          </a:xfrm>
          <a:prstGeom prst="rect">
            <a:avLst/>
          </a:prstGeom>
          <a:solidFill>
            <a:schemeClr val="tx1">
              <a:alpha val="70000"/>
            </a:schemeClr>
          </a:solidFill>
        </p:spPr>
        <p:txBody>
          <a:bodyPr wrap="square">
            <a:spAutoFit/>
          </a:bodyPr>
          <a:lstStyle/>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Liberal Feminism Militates Against Maternity.</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Abortion Has Killed 30 million females since 1973</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They’re taught that they “need” abortion-access to be equal with men.</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“masculine” sexuality overrules “feminine” sexuality.</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They are dehumanized/objectified in the sex trade.</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[Culture demands more of women than is humanly possible]</a:t>
            </a:r>
          </a:p>
          <a:p>
            <a:pPr marL="571500" indent="-571500">
              <a:buAutoNum type="arabicParenR"/>
            </a:pPr>
            <a:r>
              <a:rPr lang="en-US" sz="3600" dirty="0">
                <a:solidFill>
                  <a:srgbClr val="FFFF00"/>
                </a:solidFill>
                <a:latin typeface="Aegean" panose="020B0403020203020204" pitchFamily="34" charset="0"/>
                <a:ea typeface="Aegean" panose="020B0403020203020204" pitchFamily="34" charset="0"/>
              </a:rPr>
              <a:t>Lax divorce laws leave them unsupported.</a:t>
            </a:r>
          </a:p>
        </p:txBody>
      </p:sp>
    </p:spTree>
    <p:extLst>
      <p:ext uri="{BB962C8B-B14F-4D97-AF65-F5344CB8AC3E}">
        <p14:creationId xmlns:p14="http://schemas.microsoft.com/office/powerpoint/2010/main" val="3150667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6042" y="801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04849" y="950992"/>
            <a:ext cx="10801351" cy="4440158"/>
          </a:xfrm>
          <a:prstGeom prst="rect">
            <a:avLst/>
          </a:prstGeom>
          <a:solidFill>
            <a:schemeClr val="bg1">
              <a:lumMod val="95000"/>
              <a:alpha val="90000"/>
            </a:schemeClr>
          </a:solidFill>
        </p:spPr>
        <p:txBody>
          <a:bodyPr wrap="square">
            <a:noAutofit/>
          </a:bodyPr>
          <a:lstStyle/>
          <a:p>
            <a:r>
              <a:rPr lang="en-US" sz="3600" b="1" dirty="0">
                <a:latin typeface="Aegean" panose="020B0403020203020204" pitchFamily="34" charset="0"/>
                <a:ea typeface="Aegean" panose="020B0403020203020204" pitchFamily="34" charset="0"/>
              </a:rPr>
              <a:t>In liberal/Egalitarian feminism . . . </a:t>
            </a:r>
            <a:br>
              <a:rPr lang="en-US" sz="3600" dirty="0">
                <a:latin typeface="Aegean" panose="020B0403020203020204" pitchFamily="34" charset="0"/>
                <a:ea typeface="Aegean" panose="020B0403020203020204" pitchFamily="34" charset="0"/>
              </a:rPr>
            </a:br>
            <a:r>
              <a:rPr lang="en-US" sz="3600" dirty="0">
                <a:latin typeface="Aegean" panose="020B0403020203020204" pitchFamily="34" charset="0"/>
                <a:ea typeface="Aegean" panose="020B0403020203020204" pitchFamily="34" charset="0"/>
              </a:rPr>
              <a:t>“males can fool-around all they want with virtually no social sanction. Males can get paid to not work. Males can stay dependent on parents long after college, [play] video games and sex-surf the Net all day. The "safety net" of liberal policies is a hammock for overgrown boys. they have little incentive to grow into responsible husbands and fathers.” </a:t>
            </a:r>
          </a:p>
        </p:txBody>
      </p:sp>
    </p:spTree>
    <p:extLst>
      <p:ext uri="{BB962C8B-B14F-4D97-AF65-F5344CB8AC3E}">
        <p14:creationId xmlns:p14="http://schemas.microsoft.com/office/powerpoint/2010/main" val="3028740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6042" y="801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27860" y="1581150"/>
            <a:ext cx="11502190" cy="2381250"/>
          </a:xfrm>
          <a:prstGeom prst="rect">
            <a:avLst/>
          </a:prstGeom>
          <a:solidFill>
            <a:schemeClr val="bg1">
              <a:lumMod val="95000"/>
              <a:alpha val="90000"/>
            </a:schemeClr>
          </a:solidFill>
        </p:spPr>
        <p:txBody>
          <a:bodyPr wrap="square">
            <a:noAutofit/>
          </a:bodyPr>
          <a:lstStyle/>
          <a:p>
            <a:r>
              <a:rPr lang="en-US" sz="3600" dirty="0">
                <a:latin typeface="Aegean" panose="020B0403020203020204" pitchFamily="34" charset="0"/>
                <a:ea typeface="Aegean" panose="020B0403020203020204" pitchFamily="34" charset="0"/>
              </a:rPr>
              <a:t>“Liberal feminism leaves many women with no one worth marrying, one income, emotionally spent, romantically starved, having to quench their maternal instincts since pregnancy is not, for them, a dignity but a liability.”</a:t>
            </a:r>
          </a:p>
        </p:txBody>
      </p:sp>
    </p:spTree>
    <p:extLst>
      <p:ext uri="{BB962C8B-B14F-4D97-AF65-F5344CB8AC3E}">
        <p14:creationId xmlns:p14="http://schemas.microsoft.com/office/powerpoint/2010/main" val="13981534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16042" y="801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71500" y="1581150"/>
            <a:ext cx="11068050" cy="2819400"/>
          </a:xfrm>
          <a:prstGeom prst="rect">
            <a:avLst/>
          </a:prstGeom>
          <a:solidFill>
            <a:schemeClr val="bg1">
              <a:lumMod val="95000"/>
              <a:alpha val="90000"/>
            </a:schemeClr>
          </a:solidFill>
        </p:spPr>
        <p:txBody>
          <a:bodyPr wrap="square">
            <a:noAutofit/>
          </a:bodyPr>
          <a:lstStyle/>
          <a:p>
            <a:r>
              <a:rPr lang="en-US" sz="3600" dirty="0">
                <a:solidFill>
                  <a:srgbClr val="000000"/>
                </a:solidFill>
                <a:latin typeface="Aegean" panose="020B0403020203020204" pitchFamily="34" charset="0"/>
                <a:ea typeface="Aegean" panose="020B0403020203020204" pitchFamily="34" charset="0"/>
                <a:cs typeface="Times New Roman" panose="02020603050405020304" pitchFamily="18" charset="0"/>
              </a:rPr>
              <a:t>“what is left at the bottom of the pool if we drain the whole debate of propaganda? It seems the wide world of feminine interests and values are </a:t>
            </a:r>
            <a:r>
              <a:rPr lang="en-US" sz="3600" u="sng" dirty="0">
                <a:solidFill>
                  <a:srgbClr val="000000"/>
                </a:solidFill>
                <a:latin typeface="Aegean" panose="020B0403020203020204" pitchFamily="34" charset="0"/>
                <a:ea typeface="Aegean" panose="020B0403020203020204" pitchFamily="34" charset="0"/>
                <a:cs typeface="Times New Roman" panose="02020603050405020304" pitchFamily="18" charset="0"/>
              </a:rPr>
              <a:t>pitifully misrepresented</a:t>
            </a:r>
            <a:r>
              <a:rPr lang="en-US" sz="3600" dirty="0">
                <a:solidFill>
                  <a:srgbClr val="000000"/>
                </a:solidFill>
                <a:latin typeface="Aegean" panose="020B0403020203020204" pitchFamily="34" charset="0"/>
                <a:ea typeface="Aegean" panose="020B0403020203020204" pitchFamily="34" charset="0"/>
                <a:cs typeface="Times New Roman" panose="02020603050405020304" pitchFamily="18" charset="0"/>
              </a:rPr>
              <a:t> by the meager themes of abortion, contraception, and sexual exploration.”</a:t>
            </a:r>
            <a:endParaRPr lang="en-US" sz="3600" dirty="0">
              <a:latin typeface="Aegean" panose="020B0403020203020204" pitchFamily="34" charset="0"/>
              <a:ea typeface="Aegean" panose="020B0403020203020204" pitchFamily="34" charset="0"/>
            </a:endParaRPr>
          </a:p>
        </p:txBody>
      </p:sp>
    </p:spTree>
    <p:extLst>
      <p:ext uri="{BB962C8B-B14F-4D97-AF65-F5344CB8AC3E}">
        <p14:creationId xmlns:p14="http://schemas.microsoft.com/office/powerpoint/2010/main" val="19634946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3008" y="801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71500" y="1581150"/>
            <a:ext cx="11068050" cy="2438400"/>
          </a:xfrm>
          <a:prstGeom prst="rect">
            <a:avLst/>
          </a:prstGeom>
          <a:solidFill>
            <a:schemeClr val="bg1">
              <a:lumMod val="95000"/>
              <a:alpha val="90000"/>
            </a:schemeClr>
          </a:solidFill>
        </p:spPr>
        <p:txBody>
          <a:bodyPr wrap="square">
            <a:noAutofit/>
          </a:bodyPr>
          <a:lstStyle/>
          <a:p>
            <a:r>
              <a:rPr lang="en-US" sz="3600" dirty="0">
                <a:solidFill>
                  <a:srgbClr val="000000"/>
                </a:solidFill>
                <a:latin typeface="Aegean" panose="020B0403020203020204" pitchFamily="34" charset="0"/>
                <a:ea typeface="Aegean" panose="020B0403020203020204" pitchFamily="34" charset="0"/>
                <a:cs typeface="Times New Roman" panose="02020603050405020304" pitchFamily="18" charset="0"/>
              </a:rPr>
              <a:t>“women’s liberation saddled women with impossibly high standards, both in and out of the home, while reducing societal reinforcements for men and family. . . . women's lib didn't liberate women; it liberated men.”</a:t>
            </a:r>
            <a:endParaRPr lang="en-US" sz="3600" dirty="0">
              <a:latin typeface="Aegean" panose="020B0403020203020204" pitchFamily="34" charset="0"/>
              <a:ea typeface="Aegean" panose="020B0403020203020204" pitchFamily="34" charset="0"/>
            </a:endParaRPr>
          </a:p>
        </p:txBody>
      </p:sp>
    </p:spTree>
    <p:extLst>
      <p:ext uri="{BB962C8B-B14F-4D97-AF65-F5344CB8AC3E}">
        <p14:creationId xmlns:p14="http://schemas.microsoft.com/office/powerpoint/2010/main" val="37611319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3008" y="801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57250" y="1314450"/>
            <a:ext cx="10534650" cy="4076700"/>
          </a:xfrm>
          <a:prstGeom prst="rect">
            <a:avLst/>
          </a:prstGeom>
          <a:solidFill>
            <a:schemeClr val="bg1">
              <a:lumMod val="95000"/>
              <a:alpha val="90000"/>
            </a:schemeClr>
          </a:solidFill>
        </p:spPr>
        <p:txBody>
          <a:bodyPr wrap="square">
            <a:noAutofit/>
          </a:bodyPr>
          <a:lstStyle/>
          <a:p>
            <a:pPr fontAlgn="base"/>
            <a:r>
              <a:rPr lang="en-US" sz="3600" dirty="0">
                <a:solidFill>
                  <a:srgbClr val="000000"/>
                </a:solidFill>
                <a:latin typeface="Aegean" panose="020B0403020203020204" pitchFamily="34" charset="0"/>
                <a:ea typeface="Aegean" panose="020B0403020203020204" pitchFamily="34" charset="0"/>
              </a:rPr>
              <a:t>“These forces are not altogether bad. But they do make for a perfect storm of cultural forces that have ‘liberated’ countless women from their stable homes and family. Women are left holding the checkbook, the spatula, the baby, and the car keys. Such women are running out of hands. Meanwhile males are left holding their joysticks (pun intended). “</a:t>
            </a:r>
            <a:endParaRPr lang="en-US" sz="3600" dirty="0">
              <a:latin typeface="Aegean" panose="020B0403020203020204" pitchFamily="34" charset="0"/>
              <a:ea typeface="Aegean" panose="020B0403020203020204" pitchFamily="34" charset="0"/>
            </a:endParaRPr>
          </a:p>
        </p:txBody>
      </p:sp>
    </p:spTree>
    <p:extLst>
      <p:ext uri="{BB962C8B-B14F-4D97-AF65-F5344CB8AC3E}">
        <p14:creationId xmlns:p14="http://schemas.microsoft.com/office/powerpoint/2010/main" val="2697442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futurecity.fi/wp-content/uploads/sites/139/2016/02/Syrian-ruins.jpg"/>
          <p:cNvPicPr>
            <a:picLocks noChangeAspect="1" noChangeArrowheads="1"/>
          </p:cNvPicPr>
          <p:nvPr/>
        </p:nvPicPr>
        <p:blipFill rotWithShape="1">
          <a:blip r:embed="rId2">
            <a:lum bright="70000" contras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b="16184"/>
          <a:stretch/>
        </p:blipFill>
        <p:spPr bwMode="auto">
          <a:xfrm>
            <a:off x="3008" y="801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42900" y="628650"/>
            <a:ext cx="11372850" cy="4933950"/>
          </a:xfrm>
          <a:prstGeom prst="rect">
            <a:avLst/>
          </a:prstGeom>
          <a:solidFill>
            <a:schemeClr val="bg1">
              <a:lumMod val="95000"/>
              <a:alpha val="90000"/>
            </a:schemeClr>
          </a:solidFill>
        </p:spPr>
        <p:txBody>
          <a:bodyPr wrap="square">
            <a:noAutofit/>
          </a:bodyPr>
          <a:lstStyle/>
          <a:p>
            <a:pPr fontAlgn="base">
              <a:spcAft>
                <a:spcPts val="1800"/>
              </a:spcAft>
            </a:pPr>
            <a:r>
              <a:rPr lang="en-US" sz="3600" dirty="0">
                <a:solidFill>
                  <a:srgbClr val="000000"/>
                </a:solidFill>
                <a:latin typeface="Aegean" panose="020B0403020203020204" pitchFamily="34" charset="0"/>
                <a:ea typeface="Aegean" panose="020B0403020203020204" pitchFamily="34" charset="0"/>
              </a:rPr>
              <a:t>“It is not Conservatives/Christians/Republicans militating against femininity. Instead they are enlisting men &amp; women to serve in a larger culture war to fortify the better parts of our society like faith, family, free-trade, and femininity. The world needs chivalrous manly men, together with the gentle strength of womanly women, sacrificially serving society as men and women, husbands and wives, mothers and fathers. The better parts of our culture hang in the balance, and they won’t defend themselves.”</a:t>
            </a:r>
            <a:endParaRPr lang="en-US" sz="3600" dirty="0">
              <a:latin typeface="Aegean" panose="020B0403020203020204" pitchFamily="34" charset="0"/>
              <a:ea typeface="Aegean" panose="020B0403020203020204" pitchFamily="34" charset="0"/>
            </a:endParaRPr>
          </a:p>
        </p:txBody>
      </p:sp>
    </p:spTree>
    <p:extLst>
      <p:ext uri="{BB962C8B-B14F-4D97-AF65-F5344CB8AC3E}">
        <p14:creationId xmlns:p14="http://schemas.microsoft.com/office/powerpoint/2010/main" val="1862641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vettedionne.files.wordpress.com/2012/07/the-war-on-women.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2361" b="3008"/>
          <a:stretch/>
        </p:blipFill>
        <p:spPr bwMode="auto">
          <a:xfrm>
            <a:off x="1108364" y="190494"/>
            <a:ext cx="10068190" cy="61929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rot="20420459">
            <a:off x="338299" y="3831058"/>
            <a:ext cx="5450330" cy="1049681"/>
          </a:xfrm>
        </p:spPr>
        <p:txBody>
          <a:bodyPr>
            <a:noAutofit/>
          </a:bodyPr>
          <a:lstStyle/>
          <a:p>
            <a:r>
              <a:rPr lang="en-US" sz="8800" b="1" dirty="0" err="1">
                <a:solidFill>
                  <a:srgbClr val="FF0000"/>
                </a:solidFill>
                <a:effectLst>
                  <a:outerShdw blurRad="38100" dist="38100" dir="2700000" algn="tl">
                    <a:srgbClr val="000000">
                      <a:alpha val="43137"/>
                    </a:srgbClr>
                  </a:outerShdw>
                </a:effectLst>
                <a:latin typeface="Bradley Hand ITC" panose="03070402050302030203" pitchFamily="66" charset="0"/>
              </a:rPr>
              <a:t>Unwaging</a:t>
            </a:r>
            <a:endParaRPr lang="en-US" sz="8800" b="1" dirty="0">
              <a:solidFill>
                <a:srgbClr val="FF0000"/>
              </a:solidFill>
              <a:effectLst>
                <a:outerShdw blurRad="38100" dist="38100" dir="2700000" algn="tl">
                  <a:srgbClr val="000000">
                    <a:alpha val="43137"/>
                  </a:srgbClr>
                </a:outerShdw>
              </a:effectLst>
              <a:latin typeface="Bradley Hand ITC" panose="03070402050302030203" pitchFamily="66" charset="0"/>
            </a:endParaRPr>
          </a:p>
        </p:txBody>
      </p:sp>
      <p:sp>
        <p:nvSpPr>
          <p:cNvPr id="3" name="Subtitle 2"/>
          <p:cNvSpPr>
            <a:spLocks noGrp="1"/>
          </p:cNvSpPr>
          <p:nvPr>
            <p:ph type="subTitle" idx="1"/>
          </p:nvPr>
        </p:nvSpPr>
        <p:spPr>
          <a:xfrm>
            <a:off x="9788" y="6535881"/>
            <a:ext cx="5080553" cy="381000"/>
          </a:xfrm>
        </p:spPr>
        <p:txBody>
          <a:bodyPr>
            <a:normAutofit fontScale="92500" lnSpcReduction="10000"/>
          </a:bodyPr>
          <a:lstStyle/>
          <a:p>
            <a:pPr algn="l"/>
            <a:r>
              <a:rPr lang="en-US" dirty="0"/>
              <a:t>By: Dr. John D. Ferrer © 2016</a:t>
            </a:r>
          </a:p>
        </p:txBody>
      </p:sp>
      <p:sp>
        <p:nvSpPr>
          <p:cNvPr id="5" name="Rectangle 4"/>
          <p:cNvSpPr/>
          <p:nvPr/>
        </p:nvSpPr>
        <p:spPr>
          <a:xfrm>
            <a:off x="8581811" y="6535881"/>
            <a:ext cx="3693319" cy="307777"/>
          </a:xfrm>
          <a:prstGeom prst="rect">
            <a:avLst/>
          </a:prstGeom>
        </p:spPr>
        <p:txBody>
          <a:bodyPr wrap="none">
            <a:spAutoFit/>
          </a:bodyPr>
          <a:lstStyle/>
          <a:p>
            <a:r>
              <a:rPr lang="en-US" sz="1400" dirty="0"/>
              <a:t>*Image courtesy of </a:t>
            </a:r>
            <a:r>
              <a:rPr lang="en-US" sz="1400" dirty="0">
                <a:hlinkClick r:id="rId4"/>
              </a:rPr>
              <a:t>Evette Dionne (26 July 2012)</a:t>
            </a:r>
            <a:endParaRPr lang="en-US" sz="1400" dirty="0"/>
          </a:p>
        </p:txBody>
      </p:sp>
    </p:spTree>
    <p:extLst>
      <p:ext uri="{BB962C8B-B14F-4D97-AF65-F5344CB8AC3E}">
        <p14:creationId xmlns:p14="http://schemas.microsoft.com/office/powerpoint/2010/main" val="32000228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457201"/>
            <a:ext cx="12192000" cy="1123949"/>
          </a:xfrm>
        </p:spPr>
        <p:txBody>
          <a:bodyPr/>
          <a:lstStyle/>
          <a:p>
            <a:r>
              <a:rPr lang="en-US" b="1" dirty="0"/>
              <a:t>Read More at . . . </a:t>
            </a:r>
          </a:p>
        </p:txBody>
      </p:sp>
      <p:pic>
        <p:nvPicPr>
          <p:cNvPr id="19458" name="Picture 2" descr="http://www.romanticraft.com/image-files/white-flag-large.jpg"/>
          <p:cNvPicPr>
            <a:picLocks noChangeAspect="1" noChangeArrowheads="1"/>
          </p:cNvPicPr>
          <p:nvPr/>
        </p:nvPicPr>
        <p:blipFill rotWithShape="1">
          <a:blip r:embed="rId2">
            <a:extLst>
              <a:ext uri="{28A0092B-C50C-407E-A947-70E740481C1C}">
                <a14:useLocalDpi xmlns:a14="http://schemas.microsoft.com/office/drawing/2010/main" val="0"/>
              </a:ext>
            </a:extLst>
          </a:blip>
          <a:srcRect l="14198" r="11728"/>
          <a:stretch/>
        </p:blipFill>
        <p:spPr bwMode="auto">
          <a:xfrm>
            <a:off x="7560497" y="457201"/>
            <a:ext cx="4383853" cy="4438649"/>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0" y="1752600"/>
            <a:ext cx="9639300" cy="2686050"/>
          </a:xfrm>
        </p:spPr>
        <p:txBody>
          <a:bodyPr/>
          <a:lstStyle/>
          <a:p>
            <a:pPr marL="0" indent="0" algn="ctr">
              <a:buNone/>
            </a:pPr>
            <a:r>
              <a:rPr lang="en-US" sz="4800" i="1" dirty="0">
                <a:solidFill>
                  <a:srgbClr val="FF0000"/>
                </a:solidFill>
                <a:effectLst>
                  <a:outerShdw blurRad="38100" dist="38100" dir="2700000" algn="tl">
                    <a:srgbClr val="000000">
                      <a:alpha val="43137"/>
                    </a:srgbClr>
                  </a:outerShdw>
                </a:effectLst>
                <a:hlinkClick r:id="rId3"/>
              </a:rPr>
              <a:t>www.IntelligentChristianFaith.com</a:t>
            </a:r>
            <a:endParaRPr lang="en-US" sz="4800" i="1" dirty="0">
              <a:solidFill>
                <a:srgbClr val="FF0000"/>
              </a:solidFill>
              <a:effectLst>
                <a:outerShdw blurRad="38100" dist="38100" dir="2700000" algn="tl">
                  <a:srgbClr val="000000">
                    <a:alpha val="43137"/>
                  </a:srgbClr>
                </a:outerShdw>
              </a:effectLst>
            </a:endParaRPr>
          </a:p>
          <a:p>
            <a:endParaRPr lang="en-US" sz="4800" i="1" dirty="0">
              <a:solidFill>
                <a:srgbClr val="FF0000"/>
              </a:solidFill>
              <a:effectLst>
                <a:outerShdw blurRad="38100" dist="38100" dir="2700000" algn="tl">
                  <a:srgbClr val="000000">
                    <a:alpha val="43137"/>
                  </a:srgbClr>
                </a:outerShdw>
              </a:effectLst>
            </a:endParaRPr>
          </a:p>
          <a:p>
            <a:pPr marL="0" indent="0" algn="ctr">
              <a:buNone/>
            </a:pPr>
            <a:r>
              <a:rPr lang="en-US" sz="4800" i="1" dirty="0">
                <a:solidFill>
                  <a:srgbClr val="FF0000"/>
                </a:solidFill>
                <a:effectLst>
                  <a:outerShdw blurRad="38100" dist="38100" dir="2700000" algn="tl">
                    <a:srgbClr val="000000">
                      <a:alpha val="43137"/>
                    </a:srgbClr>
                  </a:outerShdw>
                </a:effectLst>
                <a:hlinkClick r:id="rId4"/>
              </a:rPr>
              <a:t>www.AbortionHistoryMuseum.com</a:t>
            </a:r>
            <a:endParaRPr lang="en-US" sz="4800" i="1" dirty="0">
              <a:solidFill>
                <a:srgbClr val="FF0000"/>
              </a:solidFill>
              <a:effectLst>
                <a:outerShdw blurRad="38100" dist="38100" dir="2700000" algn="tl">
                  <a:srgbClr val="000000">
                    <a:alpha val="43137"/>
                  </a:srgbClr>
                </a:outerShdw>
              </a:effectLst>
            </a:endParaRPr>
          </a:p>
          <a:p>
            <a:pPr marL="0" indent="0" algn="ctr">
              <a:buNone/>
            </a:pPr>
            <a:endParaRPr lang="en-US" sz="4800" i="1" dirty="0">
              <a:solidFill>
                <a:srgbClr val="FF0000"/>
              </a:solidFill>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2410443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6766</TotalTime>
  <Words>871</Words>
  <Application>Microsoft Office PowerPoint</Application>
  <PresentationFormat>Widescreen</PresentationFormat>
  <Paragraphs>61</Paragraphs>
  <Slides>21</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21</vt:i4>
      </vt:variant>
    </vt:vector>
  </HeadingPairs>
  <TitlesOfParts>
    <vt:vector size="35" baseType="lpstr">
      <vt:lpstr>Aegean</vt:lpstr>
      <vt:lpstr>Arial</vt:lpstr>
      <vt:lpstr>Austin News Deck Semibold</vt:lpstr>
      <vt:lpstr>Baskerville Old Face</vt:lpstr>
      <vt:lpstr>Bradley Hand ITC</vt:lpstr>
      <vt:lpstr>Calibri</vt:lpstr>
      <vt:lpstr>Calibri Light</vt:lpstr>
      <vt:lpstr>Century Schoolbook</vt:lpstr>
      <vt:lpstr>Lato</vt:lpstr>
      <vt:lpstr>Montserrat</vt:lpstr>
      <vt:lpstr>ProximaNovaBold</vt:lpstr>
      <vt:lpstr>ProximaNovaRegular</vt:lpstr>
      <vt:lpstr>Times New Roman</vt:lpstr>
      <vt:lpstr>Office Theme</vt:lpstr>
      <vt:lpstr>Unwaging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Unwaging</vt:lpstr>
      <vt:lpstr>Read More at . .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Unwaging</dc:title>
  <dc:creator>John Ferrer</dc:creator>
  <cp:lastModifiedBy>John Ferrer</cp:lastModifiedBy>
  <cp:revision>37</cp:revision>
  <cp:lastPrinted>2016-08-02T23:47:30Z</cp:lastPrinted>
  <dcterms:created xsi:type="dcterms:W3CDTF">2016-08-02T00:45:58Z</dcterms:created>
  <dcterms:modified xsi:type="dcterms:W3CDTF">2016-08-06T17:32:52Z</dcterms:modified>
</cp:coreProperties>
</file>