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1" r:id="rId2"/>
    <p:sldId id="291" r:id="rId3"/>
    <p:sldId id="277" r:id="rId4"/>
    <p:sldId id="288" r:id="rId5"/>
    <p:sldId id="289" r:id="rId6"/>
    <p:sldId id="290" r:id="rId7"/>
    <p:sldId id="257" r:id="rId8"/>
    <p:sldId id="278" r:id="rId9"/>
    <p:sldId id="279" r:id="rId10"/>
    <p:sldId id="280" r:id="rId11"/>
    <p:sldId id="281" r:id="rId12"/>
    <p:sldId id="282" r:id="rId13"/>
    <p:sldId id="283" r:id="rId14"/>
    <p:sldId id="284" r:id="rId15"/>
    <p:sldId id="285" r:id="rId16"/>
    <p:sldId id="286" r:id="rId17"/>
    <p:sldId id="292" r:id="rId18"/>
    <p:sldId id="266" r:id="rId19"/>
    <p:sldId id="309" r:id="rId20"/>
    <p:sldId id="294" r:id="rId21"/>
    <p:sldId id="300" r:id="rId22"/>
    <p:sldId id="301" r:id="rId23"/>
    <p:sldId id="302" r:id="rId24"/>
    <p:sldId id="303" r:id="rId25"/>
    <p:sldId id="304" r:id="rId26"/>
    <p:sldId id="305" r:id="rId27"/>
    <p:sldId id="308" r:id="rId28"/>
    <p:sldId id="307" r:id="rId29"/>
    <p:sldId id="265" r:id="rId30"/>
    <p:sldId id="3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1" d="100"/>
          <a:sy n="71" d="100"/>
        </p:scale>
        <p:origin x="4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8FE959-4798-444C-9CD2-C889031CDE6D}" type="datetimeFigureOut">
              <a:rPr lang="en-US" smtClean="0"/>
              <a:t>10/17/2015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2380186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8FE959-4798-444C-9CD2-C889031CDE6D}" type="datetimeFigureOut">
              <a:rPr lang="en-US" smtClean="0"/>
              <a:t>10/17/2015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856031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8FE959-4798-444C-9CD2-C889031CDE6D}" type="datetimeFigureOut">
              <a:rPr lang="en-US" smtClean="0"/>
              <a:t>10/17/2015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335549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8FE959-4798-444C-9CD2-C889031CDE6D}" type="datetimeFigureOut">
              <a:rPr lang="en-US" smtClean="0"/>
              <a:t>10/17/2015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985544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8FE959-4798-444C-9CD2-C889031CDE6D}" type="datetimeFigureOut">
              <a:rPr lang="en-US" smtClean="0"/>
              <a:t>10/17/2015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443264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8FE959-4798-444C-9CD2-C889031CDE6D}" type="datetimeFigureOut">
              <a:rPr lang="en-US" smtClean="0"/>
              <a:t>10/17/2015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689136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FE959-4798-444C-9CD2-C889031CDE6D}" type="datetimeFigureOut">
              <a:rPr lang="en-US" smtClean="0"/>
              <a:t>10/17/2015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2001912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8FE959-4798-444C-9CD2-C889031CDE6D}" type="datetimeFigureOut">
              <a:rPr lang="en-US" smtClean="0"/>
              <a:t>10/17/2015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4222512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8FE959-4798-444C-9CD2-C889031CDE6D}" type="datetimeFigureOut">
              <a:rPr lang="en-US" smtClean="0"/>
              <a:t>10/17/2015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312222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8FE959-4798-444C-9CD2-C889031CDE6D}" type="datetimeFigureOut">
              <a:rPr lang="en-US" smtClean="0"/>
              <a:t>10/17/2015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57818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8FE959-4798-444C-9CD2-C889031CDE6D}" type="datetimeFigureOut">
              <a:rPr lang="en-US" smtClean="0"/>
              <a:t>10/17/2015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2FFE1-491E-4628-AE03-3A11E79014C0}" type="slidenum">
              <a:rPr lang="en-US" smtClean="0"/>
              <a:t>‹#›</a:t>
            </a:fld>
            <a:endParaRPr lang="en-US"/>
          </a:p>
        </p:txBody>
      </p:sp>
    </p:spTree>
    <p:extLst>
      <p:ext uri="{BB962C8B-B14F-4D97-AF65-F5344CB8AC3E}">
        <p14:creationId xmlns:p14="http://schemas.microsoft.com/office/powerpoint/2010/main" val="1732186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8FE959-4798-444C-9CD2-C889031CDE6D}" type="datetimeFigureOut">
              <a:rPr lang="en-US" smtClean="0"/>
              <a:t>10/17/2015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2FFE1-491E-4628-AE03-3A11E79014C0}" type="slidenum">
              <a:rPr lang="en-US" smtClean="0"/>
              <a:t>‹#›</a:t>
            </a:fld>
            <a:endParaRPr lang="en-US"/>
          </a:p>
        </p:txBody>
      </p:sp>
    </p:spTree>
    <p:extLst>
      <p:ext uri="{BB962C8B-B14F-4D97-AF65-F5344CB8AC3E}">
        <p14:creationId xmlns:p14="http://schemas.microsoft.com/office/powerpoint/2010/main" val="3200807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hnferrer42@gmail.com" TargetMode="External"/><Relationship Id="rId2" Type="http://schemas.openxmlformats.org/officeDocument/2006/relationships/hyperlink" Target="http://www.abortionhistorymuseum.wordpress.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numberofabortions.com/"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www.deathpenaltyinfo.org/number-executions-state-and-region-1976" TargetMode="External"/><Relationship Id="rId4" Type="http://schemas.openxmlformats.org/officeDocument/2006/relationships/hyperlink" Target="http://www.christianliferesources.com/article/u-s-abortion-statistics-by-year-1973-current-1042"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lifenews.com/" TargetMode="External"/><Relationship Id="rId2" Type="http://schemas.openxmlformats.org/officeDocument/2006/relationships/hyperlink" Target="https://abortionhistorymuseum.wordpress.com/" TargetMode="External"/><Relationship Id="rId1" Type="http://schemas.openxmlformats.org/officeDocument/2006/relationships/slideLayout" Target="../slideLayouts/slideLayout7.xml"/><Relationship Id="rId6" Type="http://schemas.openxmlformats.org/officeDocument/2006/relationships/hyperlink" Target="http://intelligentchristianfaith.com/2015/04/21/is-your-church-a-prolife-church/" TargetMode="External"/><Relationship Id="rId5" Type="http://schemas.openxmlformats.org/officeDocument/2006/relationships/hyperlink" Target="http://www.justfacts.com/abortion.asp" TargetMode="External"/><Relationship Id="rId4" Type="http://schemas.openxmlformats.org/officeDocument/2006/relationships/hyperlink" Target="http://liveactionnews.or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 John D. Ferrer</a:t>
            </a:r>
            <a:endParaRPr lang="en-US" dirty="0"/>
          </a:p>
        </p:txBody>
      </p:sp>
      <p:sp>
        <p:nvSpPr>
          <p:cNvPr id="3" name="Content Placeholder 2"/>
          <p:cNvSpPr>
            <a:spLocks noGrp="1"/>
          </p:cNvSpPr>
          <p:nvPr>
            <p:ph idx="1"/>
          </p:nvPr>
        </p:nvSpPr>
        <p:spPr/>
        <p:txBody>
          <a:bodyPr/>
          <a:lstStyle/>
          <a:p>
            <a:r>
              <a:rPr lang="en-US" dirty="0" smtClean="0">
                <a:hlinkClick r:id="rId2"/>
              </a:rPr>
              <a:t>www.abortionhistorymuseum.wordpress.com</a:t>
            </a:r>
            <a:endParaRPr lang="en-US" dirty="0" smtClean="0"/>
          </a:p>
          <a:p>
            <a:r>
              <a:rPr lang="en-US" dirty="0" smtClean="0"/>
              <a:t>IntelligentChristianFaith.com</a:t>
            </a:r>
          </a:p>
          <a:p>
            <a:r>
              <a:rPr lang="en-US" dirty="0" smtClean="0">
                <a:hlinkClick r:id="rId3"/>
              </a:rPr>
              <a:t>johnferrer42@gmail.com</a:t>
            </a:r>
            <a:endParaRPr lang="en-US" dirty="0" smtClean="0"/>
          </a:p>
          <a:p>
            <a:r>
              <a:rPr lang="en-US" dirty="0" smtClean="0"/>
              <a:t>803-984-1577</a:t>
            </a:r>
            <a:endParaRPr lang="en-US" dirty="0"/>
          </a:p>
        </p:txBody>
      </p:sp>
    </p:spTree>
    <p:extLst>
      <p:ext uri="{BB962C8B-B14F-4D97-AF65-F5344CB8AC3E}">
        <p14:creationId xmlns:p14="http://schemas.microsoft.com/office/powerpoint/2010/main" val="31736295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bright="70000" contrast="-70000"/>
          </a:blip>
          <a:srcRect/>
          <a:stretch>
            <a:fillRect t="-13000" b="-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normAutofit/>
          </a:bodyPr>
          <a:lstStyle/>
          <a:p>
            <a:pPr marL="228600"/>
            <a:r>
              <a:rPr lang="en-US" sz="66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rPr>
              <a:t>Is it ethical to do the following . . . </a:t>
            </a:r>
            <a:endParaRPr lang="en-US" sz="6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ndParaRPr>
          </a:p>
        </p:txBody>
      </p:sp>
      <p:sp>
        <p:nvSpPr>
          <p:cNvPr id="4" name="Rectangle 3"/>
          <p:cNvSpPr/>
          <p:nvPr/>
        </p:nvSpPr>
        <p:spPr>
          <a:xfrm>
            <a:off x="7181148" y="1866900"/>
            <a:ext cx="3486852"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Animal Abuse</a:t>
            </a:r>
          </a:p>
        </p:txBody>
      </p:sp>
      <p:sp>
        <p:nvSpPr>
          <p:cNvPr id="5" name="Rectangle 4"/>
          <p:cNvSpPr/>
          <p:nvPr/>
        </p:nvSpPr>
        <p:spPr>
          <a:xfrm>
            <a:off x="5562601" y="2590801"/>
            <a:ext cx="5109091" cy="116955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7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Child Abuse</a:t>
            </a:r>
          </a:p>
        </p:txBody>
      </p:sp>
      <p:sp>
        <p:nvSpPr>
          <p:cNvPr id="7" name="Rectangle 6"/>
          <p:cNvSpPr/>
          <p:nvPr/>
        </p:nvSpPr>
        <p:spPr>
          <a:xfrm>
            <a:off x="2971278" y="4448770"/>
            <a:ext cx="7696722" cy="861774"/>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5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Desecrate a human body</a:t>
            </a:r>
          </a:p>
        </p:txBody>
      </p:sp>
      <p:sp>
        <p:nvSpPr>
          <p:cNvPr id="8" name="Rectangle 7"/>
          <p:cNvSpPr/>
          <p:nvPr/>
        </p:nvSpPr>
        <p:spPr>
          <a:xfrm>
            <a:off x="1538750" y="6150114"/>
            <a:ext cx="9129251" cy="70788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Issue capital punishment w/o trial</a:t>
            </a:r>
          </a:p>
        </p:txBody>
      </p:sp>
      <p:sp>
        <p:nvSpPr>
          <p:cNvPr id="9" name="Rectangle 8"/>
          <p:cNvSpPr/>
          <p:nvPr/>
        </p:nvSpPr>
        <p:spPr>
          <a:xfrm>
            <a:off x="6986416" y="3688200"/>
            <a:ext cx="3681585" cy="116955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7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Torture</a:t>
            </a:r>
          </a:p>
        </p:txBody>
      </p:sp>
      <p:sp>
        <p:nvSpPr>
          <p:cNvPr id="10" name="Rectangle 9"/>
          <p:cNvSpPr/>
          <p:nvPr/>
        </p:nvSpPr>
        <p:spPr>
          <a:xfrm>
            <a:off x="3503924" y="800101"/>
            <a:ext cx="7164077" cy="1015663"/>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Death profiteering</a:t>
            </a:r>
          </a:p>
        </p:txBody>
      </p:sp>
      <p:sp>
        <p:nvSpPr>
          <p:cNvPr id="11" name="Rectangle 10"/>
          <p:cNvSpPr/>
          <p:nvPr/>
        </p:nvSpPr>
        <p:spPr>
          <a:xfrm>
            <a:off x="6447808" y="3352801"/>
            <a:ext cx="4220193"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Discrimination</a:t>
            </a:r>
          </a:p>
        </p:txBody>
      </p:sp>
      <p:sp>
        <p:nvSpPr>
          <p:cNvPr id="12" name="Rectangle 11"/>
          <p:cNvSpPr/>
          <p:nvPr/>
        </p:nvSpPr>
        <p:spPr>
          <a:xfrm>
            <a:off x="4120118" y="2259510"/>
            <a:ext cx="6547883"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Objectify human Beings</a:t>
            </a:r>
            <a:endParaRPr lang="en-US"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Rectangle 12"/>
          <p:cNvSpPr/>
          <p:nvPr/>
        </p:nvSpPr>
        <p:spPr>
          <a:xfrm>
            <a:off x="4934583" y="5610820"/>
            <a:ext cx="5773247" cy="800219"/>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Convenience Killing</a:t>
            </a:r>
            <a:endParaRPr lang="en-US" sz="4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4" name="Rectangle 13"/>
          <p:cNvSpPr/>
          <p:nvPr/>
        </p:nvSpPr>
        <p:spPr>
          <a:xfrm>
            <a:off x="1973876" y="1492598"/>
            <a:ext cx="8699048" cy="64633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Intentionally Kill your Own offspring</a:t>
            </a:r>
          </a:p>
        </p:txBody>
      </p:sp>
      <p:sp>
        <p:nvSpPr>
          <p:cNvPr id="15" name="Rectangle 14"/>
          <p:cNvSpPr/>
          <p:nvPr/>
        </p:nvSpPr>
        <p:spPr>
          <a:xfrm>
            <a:off x="1538750" y="4963120"/>
            <a:ext cx="9129250" cy="861774"/>
          </a:xfrm>
          <a:prstGeom prst="rect">
            <a:avLst/>
          </a:prstGeom>
          <a:noFill/>
        </p:spPr>
        <p:txBody>
          <a:bodyPr wrap="none" lIns="91440" tIns="45720" rIns="91440" bIns="4572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Subjugate Human beings</a:t>
            </a:r>
            <a:endParaRPr lang="en-US"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78141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5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animEffect transition="in" filter="fade">
                                      <p:cBhvr>
                                        <p:cTn id="52" dur="500"/>
                                        <p:tgtEl>
                                          <p:spTgt spid="1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1" grpId="0"/>
      <p:bldP spid="12"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descr="http://www.religionlink.com/clipart/abortion%20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1"/>
            <a:ext cx="12191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www.religionlink.com/clipart/abortion%20sign.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14500" y1="38417" x2="10625" y2="62355"/>
                        <a14:foregroundMark x1="53250" y1="39961" x2="89000" y2="38417"/>
                        <a14:backgroundMark x1="11625" y1="63514" x2="65875" y2="63320"/>
                        <a14:backgroundMark x1="11500" y1="63707" x2="11500" y2="72780"/>
                        <a14:backgroundMark x1="11500" y1="72587" x2="51750" y2="72780"/>
                        <a14:backgroundMark x1="51500" y1="72780" x2="63125" y2="72973"/>
                        <a14:backgroundMark x1="63250" y1="72008" x2="62625" y2="52510"/>
                        <a14:backgroundMark x1="62625" y1="52510" x2="60000" y2="53282"/>
                        <a14:backgroundMark x1="60000" y1="53282" x2="60250" y2="62741"/>
                        <a14:backgroundMark x1="54000" y1="63127" x2="53500" y2="45174"/>
                        <a14:backgroundMark x1="53500" y1="46525" x2="56250" y2="46525"/>
                        <a14:backgroundMark x1="56000" y1="46525" x2="55750" y2="62355"/>
                        <a14:backgroundMark x1="56000" y1="38610" x2="88375" y2="38031"/>
                        <a14:backgroundMark x1="10500" y1="61583" x2="9250" y2="60618"/>
                        <a14:backgroundMark x1="9375" y1="60232" x2="9750" y2="38417"/>
                        <a14:backgroundMark x1="10500" y1="38417" x2="14375" y2="38031"/>
                        <a14:backgroundMark x1="10500" y1="38224" x2="9625" y2="38224"/>
                        <a14:backgroundMark x1="14250" y1="38031" x2="9750" y2="46718"/>
                        <a14:backgroundMark x1="11125" y1="49035" x2="11125" y2="49035"/>
                        <a14:backgroundMark x1="10875" y1="51544" x2="10875" y2="51544"/>
                        <a14:backgroundMark x1="12000" y1="47876" x2="12000" y2="47876"/>
                        <a14:backgroundMark x1="11375" y1="53475" x2="11375" y2="53475"/>
                        <a14:backgroundMark x1="10625" y1="56371" x2="10625" y2="56371"/>
                        <a14:backgroundMark x1="10500" y1="58301" x2="10500" y2="58301"/>
                        <a14:backgroundMark x1="13000" y1="41892" x2="13000" y2="41892"/>
                        <a14:backgroundMark x1="13000" y1="43822" x2="13000" y2="43822"/>
                        <a14:backgroundMark x1="10375" y1="59653" x2="10375" y2="59653"/>
                        <a14:backgroundMark x1="11375" y1="55405" x2="11375" y2="55405"/>
                        <a14:backgroundMark x1="12875" y1="45560" x2="12875" y2="45560"/>
                        <a14:backgroundMark x1="89000" y1="39575" x2="74000" y2="38996"/>
                        <a14:backgroundMark x1="88375" y1="38610" x2="88375" y2="38610"/>
                        <a14:backgroundMark x1="82000" y1="38610" x2="89125" y2="38417"/>
                      </a14:backgroundRemoval>
                    </a14:imgEffect>
                  </a14:imgLayer>
                </a14:imgProps>
              </a:ext>
              <a:ext uri="{28A0092B-C50C-407E-A947-70E740481C1C}">
                <a14:useLocalDpi xmlns:a14="http://schemas.microsoft.com/office/drawing/2010/main" val="0"/>
              </a:ext>
            </a:extLst>
          </a:blip>
          <a:srcRect/>
          <a:stretch>
            <a:fillRect/>
          </a:stretch>
        </p:blipFill>
        <p:spPr bwMode="auto">
          <a:xfrm>
            <a:off x="-2348" y="-5549"/>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19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3000" tmFilter="0, 0; .2, .5; .8, .5; 1, 0"/>
                                        <p:tgtEl>
                                          <p:spTgt spid="18"/>
                                        </p:tgtEl>
                                      </p:cBhvr>
                                    </p:animEffect>
                                    <p:animScale>
                                      <p:cBhvr>
                                        <p:cTn id="7" dur="15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815" y="135276"/>
            <a:ext cx="7703700" cy="4331216"/>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artisticChalkSketch/>
                    </a14:imgEffect>
                  </a14:imgLayer>
                </a14:imgProps>
              </a:ext>
            </a:extLst>
          </a:blip>
          <a:stretch>
            <a:fillRect/>
          </a:stretch>
        </p:blipFill>
        <p:spPr>
          <a:xfrm>
            <a:off x="103535" y="132928"/>
            <a:ext cx="7703700" cy="4331216"/>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2"/>
          <a:srcRect l="66404" t="20641" r="1456" b="24468"/>
          <a:stretch/>
        </p:blipFill>
        <p:spPr>
          <a:xfrm>
            <a:off x="5219114" y="1026942"/>
            <a:ext cx="2475914" cy="237744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4572000" y="407962"/>
            <a:ext cx="3713871" cy="35099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233835"/>
            <a:ext cx="12192000" cy="369332"/>
          </a:xfrm>
          <a:prstGeom prst="rect">
            <a:avLst/>
          </a:prstGeom>
        </p:spPr>
        <p:txBody>
          <a:bodyPr wrap="square">
            <a:noAutofit/>
          </a:bodyPr>
          <a:lstStyle/>
          <a:p>
            <a:r>
              <a:rPr lang="en-US" dirty="0" smtClean="0"/>
              <a:t>Source: J. Ferrer, “Abortion Is the Worst Thing Ever…Literally,” Dallas, TX: </a:t>
            </a:r>
            <a:r>
              <a:rPr lang="en-US" i="1" dirty="0" smtClean="0"/>
              <a:t>IntelligentChristianFaith.com</a:t>
            </a:r>
            <a:r>
              <a:rPr lang="en-US" dirty="0" smtClean="0"/>
              <a:t>, 24 June 2015, at:  http://intelligentchristianfaith.com/2015/06/24/abortion-is-the-worst-thing-ever-literally/</a:t>
            </a:r>
            <a:endParaRPr lang="en-US" dirty="0"/>
          </a:p>
        </p:txBody>
      </p:sp>
    </p:spTree>
    <p:extLst>
      <p:ext uri="{BB962C8B-B14F-4D97-AF65-F5344CB8AC3E}">
        <p14:creationId xmlns:p14="http://schemas.microsoft.com/office/powerpoint/2010/main" val="200721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1" presetClass="entr" presetSubtype="1" fill="hold" grpId="0" nodeType="withEffect">
                                  <p:stCondLst>
                                    <p:cond delay="700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6" presetClass="emph" presetSubtype="0" fill="hold" nodeType="withEffect">
                                  <p:stCondLst>
                                    <p:cond delay="7000"/>
                                  </p:stCondLst>
                                  <p:childTnLst>
                                    <p:animScale>
                                      <p:cBhvr>
                                        <p:cTn id="12"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66404" t="20641" r="1456" b="24468"/>
          <a:stretch/>
        </p:blipFill>
        <p:spPr>
          <a:xfrm>
            <a:off x="8199618" y="318022"/>
            <a:ext cx="3683887" cy="3509940"/>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19050" y="6290985"/>
            <a:ext cx="12192000" cy="369332"/>
          </a:xfrm>
          <a:prstGeom prst="rect">
            <a:avLst/>
          </a:prstGeom>
        </p:spPr>
        <p:txBody>
          <a:bodyPr wrap="square">
            <a:noAutofit/>
          </a:bodyPr>
          <a:lstStyle/>
          <a:p>
            <a:pPr marL="228600"/>
            <a:r>
              <a:rPr lang="en-US" sz="1600" dirty="0" smtClean="0"/>
              <a:t>***Source: J. Ferrer, “Abortion Is the Worst Thing Ever…Literally,” Dallas, TX: </a:t>
            </a:r>
            <a:r>
              <a:rPr lang="en-US" sz="1600" i="1" dirty="0" smtClean="0"/>
              <a:t>IntelligentChristianFaith.com</a:t>
            </a:r>
            <a:r>
              <a:rPr lang="en-US" sz="1600" dirty="0" smtClean="0"/>
              <a:t>, 24 June 2015, at:  http://intelligentchristianfaith.com/2015/06/24/abortion-is-the-worst-thing-ever-literally/***</a:t>
            </a:r>
            <a:endParaRPr lang="en-US" sz="1600" dirty="0"/>
          </a:p>
        </p:txBody>
      </p:sp>
      <p:sp>
        <p:nvSpPr>
          <p:cNvPr id="11" name="Rectangle 10"/>
          <p:cNvSpPr/>
          <p:nvPr/>
        </p:nvSpPr>
        <p:spPr>
          <a:xfrm>
            <a:off x="8169635" y="318022"/>
            <a:ext cx="3713871" cy="347996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266699"/>
            <a:ext cx="12192000" cy="5848351"/>
          </a:xfrm>
          <a:prstGeom prst="rect">
            <a:avLst/>
          </a:prstGeom>
        </p:spPr>
        <p:txBody>
          <a:bodyPr wrap="square">
            <a:noAutofit/>
          </a:bodyPr>
          <a:lstStyle/>
          <a:p>
            <a:pPr marL="114300"/>
            <a:r>
              <a:rPr lang="en-US" sz="3200" i="1" dirty="0" smtClean="0">
                <a:solidFill>
                  <a:srgbClr val="000000"/>
                </a:solidFill>
                <a:latin typeface="Playfair Display"/>
              </a:rPr>
              <a:t>Since 1973, 58 million U.S. Abortions or...</a:t>
            </a:r>
          </a:p>
          <a:p>
            <a:pPr marL="457200" indent="-228600">
              <a:buFont typeface="Arial" panose="020B0604020202020204" pitchFamily="34" charset="0"/>
              <a:buChar char="•"/>
            </a:pPr>
            <a:r>
              <a:rPr lang="en-US" sz="2800" dirty="0" smtClean="0">
                <a:solidFill>
                  <a:srgbClr val="000000"/>
                </a:solidFill>
                <a:latin typeface="Playfair Display"/>
              </a:rPr>
              <a:t>7,250%&gt; </a:t>
            </a:r>
            <a:r>
              <a:rPr lang="en-US" sz="2800" b="1" dirty="0" smtClean="0">
                <a:solidFill>
                  <a:srgbClr val="000000"/>
                </a:solidFill>
                <a:latin typeface="Playfair Display"/>
              </a:rPr>
              <a:t>Rwandan Genocide </a:t>
            </a:r>
            <a:r>
              <a:rPr lang="en-US" sz="2800" dirty="0" smtClean="0">
                <a:solidFill>
                  <a:srgbClr val="000000"/>
                </a:solidFill>
                <a:latin typeface="Playfair Display"/>
              </a:rPr>
              <a:t>(800,000)</a:t>
            </a:r>
            <a:endParaRPr lang="en-US" sz="2800" dirty="0" smtClean="0"/>
          </a:p>
          <a:p>
            <a:pPr marL="457200" indent="-228600">
              <a:buFont typeface="Arial" panose="020B0604020202020204" pitchFamily="34" charset="0"/>
              <a:buChar char="•"/>
            </a:pPr>
            <a:r>
              <a:rPr lang="en-US" sz="2800" dirty="0" smtClean="0">
                <a:latin typeface="Playfair Display"/>
              </a:rPr>
              <a:t>34,000%&gt; </a:t>
            </a:r>
            <a:r>
              <a:rPr lang="en-US" sz="2800" b="1" dirty="0" smtClean="0">
                <a:latin typeface="Playfair Display"/>
              </a:rPr>
              <a:t>Khmer Rouge </a:t>
            </a:r>
            <a:r>
              <a:rPr lang="en-US" sz="2800" dirty="0" smtClean="0">
                <a:latin typeface="Playfair Display"/>
              </a:rPr>
              <a:t>(1.7mill)</a:t>
            </a:r>
          </a:p>
          <a:p>
            <a:pPr marL="457200" indent="-228600">
              <a:buFont typeface="Arial" panose="020B0604020202020204" pitchFamily="34" charset="0"/>
              <a:buChar char="•"/>
            </a:pPr>
            <a:r>
              <a:rPr lang="en-US" sz="2800" dirty="0" smtClean="0">
                <a:latin typeface="Playfair Display"/>
              </a:rPr>
              <a:t>15,700% &gt; </a:t>
            </a:r>
            <a:r>
              <a:rPr lang="en-US" sz="2800" b="1" dirty="0" smtClean="0">
                <a:latin typeface="Playfair Display"/>
              </a:rPr>
              <a:t>Yangtze Flood of 1931</a:t>
            </a:r>
            <a:r>
              <a:rPr lang="en-US" sz="2800" dirty="0" smtClean="0">
                <a:latin typeface="Playfair Display"/>
              </a:rPr>
              <a:t> (3.7mill)</a:t>
            </a:r>
          </a:p>
          <a:p>
            <a:pPr marL="457200" indent="-228600">
              <a:buFont typeface="Arial" panose="020B0604020202020204" pitchFamily="34" charset="0"/>
              <a:buChar char="•"/>
            </a:pPr>
            <a:r>
              <a:rPr lang="en-US" sz="2800" dirty="0" smtClean="0">
                <a:latin typeface="Playfair Display"/>
              </a:rPr>
              <a:t>6,000-19,000%&gt; </a:t>
            </a:r>
            <a:r>
              <a:rPr lang="en-US" sz="2800" b="1" dirty="0" smtClean="0">
                <a:latin typeface="Playfair Display"/>
              </a:rPr>
              <a:t>Crusades</a:t>
            </a:r>
            <a:r>
              <a:rPr lang="en-US" sz="2800" dirty="0" smtClean="0">
                <a:latin typeface="Playfair Display"/>
              </a:rPr>
              <a:t> (3-9mill)</a:t>
            </a:r>
          </a:p>
          <a:p>
            <a:pPr marL="457200" indent="-228600">
              <a:buFont typeface="Arial" panose="020B0604020202020204" pitchFamily="34" charset="0"/>
              <a:buChar char="•"/>
            </a:pPr>
            <a:r>
              <a:rPr lang="en-US" sz="2800" dirty="0" smtClean="0">
                <a:latin typeface="Playfair Display"/>
              </a:rPr>
              <a:t>9,700%&gt; </a:t>
            </a:r>
            <a:r>
              <a:rPr lang="en-US" sz="2800" b="1" dirty="0" smtClean="0">
                <a:latin typeface="Playfair Display"/>
              </a:rPr>
              <a:t>Holocaust</a:t>
            </a:r>
            <a:r>
              <a:rPr lang="en-US" sz="2800" dirty="0" smtClean="0">
                <a:latin typeface="Playfair Display"/>
              </a:rPr>
              <a:t> (6mill)</a:t>
            </a:r>
          </a:p>
          <a:p>
            <a:pPr marL="457200" indent="-228600">
              <a:buFont typeface="Arial" panose="020B0604020202020204" pitchFamily="34" charset="0"/>
              <a:buChar char="•"/>
            </a:pPr>
            <a:r>
              <a:rPr lang="en-US" sz="2800" dirty="0" smtClean="0">
                <a:latin typeface="Playfair Display"/>
              </a:rPr>
              <a:t>500%&gt;</a:t>
            </a:r>
            <a:r>
              <a:rPr lang="en-US" sz="2800" b="1" dirty="0" smtClean="0">
                <a:latin typeface="Playfair Display"/>
              </a:rPr>
              <a:t> Third Reich </a:t>
            </a:r>
            <a:r>
              <a:rPr lang="en-US" sz="2800" dirty="0" smtClean="0">
                <a:latin typeface="Playfair Display"/>
              </a:rPr>
              <a:t>(11mill)</a:t>
            </a:r>
          </a:p>
          <a:p>
            <a:pPr marL="457200" indent="-228600">
              <a:buFont typeface="Arial" panose="020B0604020202020204" pitchFamily="34" charset="0"/>
              <a:buChar char="•"/>
            </a:pPr>
            <a:r>
              <a:rPr lang="en-US" sz="2800" dirty="0" smtClean="0">
                <a:latin typeface="Playfair Display"/>
              </a:rPr>
              <a:t>117%&gt; </a:t>
            </a:r>
            <a:r>
              <a:rPr lang="en-US" sz="2800" b="1" dirty="0" smtClean="0">
                <a:latin typeface="Playfair Display"/>
              </a:rPr>
              <a:t>Heart </a:t>
            </a:r>
            <a:r>
              <a:rPr lang="en-US" sz="2800" b="1" dirty="0" err="1" smtClean="0">
                <a:latin typeface="Playfair Display"/>
              </a:rPr>
              <a:t>Disease&amp;Cancer</a:t>
            </a:r>
            <a:r>
              <a:rPr lang="en-US" sz="2800" dirty="0" smtClean="0">
                <a:latin typeface="Playfair Display"/>
              </a:rPr>
              <a:t> (1.2mill yearly)</a:t>
            </a:r>
          </a:p>
          <a:p>
            <a:pPr marL="457200" indent="-228600">
              <a:buFont typeface="Arial" panose="020B0604020202020204" pitchFamily="34" charset="0"/>
              <a:buChar char="•"/>
            </a:pPr>
            <a:r>
              <a:rPr lang="en-US" sz="2800" dirty="0" smtClean="0">
                <a:latin typeface="Playfair Display"/>
              </a:rPr>
              <a:t>116%&gt;</a:t>
            </a:r>
            <a:r>
              <a:rPr lang="en-US" sz="2800" b="1" dirty="0" smtClean="0">
                <a:latin typeface="Playfair Display"/>
              </a:rPr>
              <a:t> Black Plague</a:t>
            </a:r>
            <a:r>
              <a:rPr lang="en-US" sz="2800" dirty="0" smtClean="0">
                <a:latin typeface="Playfair Display"/>
              </a:rPr>
              <a:t> (50mill)</a:t>
            </a:r>
          </a:p>
          <a:p>
            <a:pPr marL="228600"/>
            <a:endParaRPr lang="en-US" sz="1200" dirty="0">
              <a:latin typeface="Playfair Display"/>
            </a:endParaRPr>
          </a:p>
          <a:p>
            <a:pPr marL="114300"/>
            <a:r>
              <a:rPr lang="en-US" sz="3200" i="1" dirty="0" smtClean="0">
                <a:latin typeface="Playfair Display"/>
              </a:rPr>
              <a:t>Worldwide, there have been 1.35 billion abortions since 1980 or...</a:t>
            </a:r>
          </a:p>
          <a:p>
            <a:pPr marL="457200" indent="-228600">
              <a:buFont typeface="Arial" panose="020B0604020202020204" pitchFamily="34" charset="0"/>
              <a:buChar char="•"/>
            </a:pPr>
            <a:r>
              <a:rPr lang="en-US" sz="2800" dirty="0" smtClean="0">
                <a:latin typeface="Playfair Display"/>
              </a:rPr>
              <a:t>1350-2700%&gt; </a:t>
            </a:r>
            <a:r>
              <a:rPr lang="en-US" sz="2800" b="1" dirty="0" smtClean="0">
                <a:latin typeface="Playfair Display"/>
              </a:rPr>
              <a:t>The Flu Epidemic of 1918</a:t>
            </a:r>
            <a:r>
              <a:rPr lang="en-US" sz="2800" dirty="0" smtClean="0">
                <a:latin typeface="Playfair Display"/>
              </a:rPr>
              <a:t> (50-100Mill)</a:t>
            </a:r>
          </a:p>
          <a:p>
            <a:pPr marL="457200" indent="-228600">
              <a:buFont typeface="Arial" panose="020B0604020202020204" pitchFamily="34" charset="0"/>
              <a:buChar char="•"/>
            </a:pPr>
            <a:r>
              <a:rPr lang="en-US" sz="2800" dirty="0" smtClean="0">
                <a:latin typeface="Playfair Display"/>
              </a:rPr>
              <a:t>5,226%&gt; </a:t>
            </a:r>
            <a:r>
              <a:rPr lang="en-US" sz="2800" b="1" dirty="0" smtClean="0">
                <a:latin typeface="Playfair Display"/>
              </a:rPr>
              <a:t>War Casualties in the 20</a:t>
            </a:r>
            <a:r>
              <a:rPr lang="en-US" sz="2800" b="1" baseline="30000" dirty="0" smtClean="0">
                <a:latin typeface="Playfair Display"/>
              </a:rPr>
              <a:t>th</a:t>
            </a:r>
            <a:r>
              <a:rPr lang="en-US" sz="2800" b="1" dirty="0" smtClean="0">
                <a:latin typeface="Playfair Display"/>
              </a:rPr>
              <a:t> Century</a:t>
            </a:r>
            <a:r>
              <a:rPr lang="en-US" sz="2800" dirty="0" smtClean="0">
                <a:latin typeface="Playfair Display"/>
              </a:rPr>
              <a:t> (258,327,000)</a:t>
            </a:r>
          </a:p>
          <a:p>
            <a:pPr marL="457200" indent="-228600">
              <a:buFont typeface="Arial" panose="020B0604020202020204" pitchFamily="34" charset="0"/>
              <a:buChar char="•"/>
            </a:pPr>
            <a:r>
              <a:rPr lang="en-US" sz="2800" dirty="0" smtClean="0">
                <a:latin typeface="Playfair Display"/>
              </a:rPr>
              <a:t>At least 135%&gt; </a:t>
            </a:r>
            <a:r>
              <a:rPr lang="en-US" sz="2800" b="1" dirty="0">
                <a:latin typeface="Playfair Display"/>
              </a:rPr>
              <a:t>T</a:t>
            </a:r>
            <a:r>
              <a:rPr lang="en-US" sz="2800" b="1" dirty="0" smtClean="0">
                <a:latin typeface="Playfair Display"/>
              </a:rPr>
              <a:t>he Great Flood</a:t>
            </a:r>
            <a:r>
              <a:rPr lang="en-US" sz="2800" dirty="0" smtClean="0">
                <a:latin typeface="Playfair Display"/>
              </a:rPr>
              <a:t> (less than 1Billion).</a:t>
            </a:r>
            <a:endParaRPr lang="en-US" sz="2800" dirty="0"/>
          </a:p>
        </p:txBody>
      </p:sp>
    </p:spTree>
    <p:extLst>
      <p:ext uri="{BB962C8B-B14F-4D97-AF65-F5344CB8AC3E}">
        <p14:creationId xmlns:p14="http://schemas.microsoft.com/office/powerpoint/2010/main" val="49487156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wipe(left)">
                                      <p:cBhvr>
                                        <p:cTn id="7" dur="500"/>
                                        <p:tgtEl>
                                          <p:spTgt spid="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wipe(left)">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wipe(left)">
                                      <p:cBhvr>
                                        <p:cTn id="17" dur="500"/>
                                        <p:tgtEl>
                                          <p:spTgt spid="1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Effect transition="in" filter="wipe(left)">
                                      <p:cBhvr>
                                        <p:cTn id="22" dur="500"/>
                                        <p:tgtEl>
                                          <p:spTgt spid="1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wipe(left)">
                                      <p:cBhvr>
                                        <p:cTn id="27" dur="500"/>
                                        <p:tgtEl>
                                          <p:spTgt spid="1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xEl>
                                              <p:pRg st="6" end="6"/>
                                            </p:txEl>
                                          </p:spTgt>
                                        </p:tgtEl>
                                        <p:attrNameLst>
                                          <p:attrName>style.visibility</p:attrName>
                                        </p:attrNameLst>
                                      </p:cBhvr>
                                      <p:to>
                                        <p:strVal val="visible"/>
                                      </p:to>
                                    </p:set>
                                    <p:animEffect transition="in" filter="wipe(left)">
                                      <p:cBhvr>
                                        <p:cTn id="32" dur="500"/>
                                        <p:tgtEl>
                                          <p:spTgt spid="1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
                                            <p:txEl>
                                              <p:pRg st="7" end="7"/>
                                            </p:txEl>
                                          </p:spTgt>
                                        </p:tgtEl>
                                        <p:attrNameLst>
                                          <p:attrName>style.visibility</p:attrName>
                                        </p:attrNameLst>
                                      </p:cBhvr>
                                      <p:to>
                                        <p:strVal val="visible"/>
                                      </p:to>
                                    </p:set>
                                    <p:animEffect transition="in" filter="wipe(left)">
                                      <p:cBhvr>
                                        <p:cTn id="37" dur="500"/>
                                        <p:tgtEl>
                                          <p:spTgt spid="1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animEffect transition="in" filter="wipe(left)">
                                      <p:cBhvr>
                                        <p:cTn id="42" dur="500"/>
                                        <p:tgtEl>
                                          <p:spTgt spid="1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2">
                                            <p:txEl>
                                              <p:pRg st="10" end="10"/>
                                            </p:txEl>
                                          </p:spTgt>
                                        </p:tgtEl>
                                        <p:attrNameLst>
                                          <p:attrName>style.visibility</p:attrName>
                                        </p:attrNameLst>
                                      </p:cBhvr>
                                      <p:to>
                                        <p:strVal val="visible"/>
                                      </p:to>
                                    </p:set>
                                    <p:animEffect transition="in" filter="wipe(left)">
                                      <p:cBhvr>
                                        <p:cTn id="47" dur="500"/>
                                        <p:tgtEl>
                                          <p:spTgt spid="12">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2">
                                            <p:txEl>
                                              <p:pRg st="11" end="11"/>
                                            </p:txEl>
                                          </p:spTgt>
                                        </p:tgtEl>
                                        <p:attrNameLst>
                                          <p:attrName>style.visibility</p:attrName>
                                        </p:attrNameLst>
                                      </p:cBhvr>
                                      <p:to>
                                        <p:strVal val="visible"/>
                                      </p:to>
                                    </p:set>
                                    <p:animEffect transition="in" filter="wipe(left)">
                                      <p:cBhvr>
                                        <p:cTn id="52" dur="500"/>
                                        <p:tgtEl>
                                          <p:spTgt spid="12">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2">
                                            <p:txEl>
                                              <p:pRg st="12" end="12"/>
                                            </p:txEl>
                                          </p:spTgt>
                                        </p:tgtEl>
                                        <p:attrNameLst>
                                          <p:attrName>style.visibility</p:attrName>
                                        </p:attrNameLst>
                                      </p:cBhvr>
                                      <p:to>
                                        <p:strVal val="visible"/>
                                      </p:to>
                                    </p:set>
                                    <p:animEffect transition="in" filter="wipe(left)">
                                      <p:cBhvr>
                                        <p:cTn id="57" dur="500"/>
                                        <p:tgtEl>
                                          <p:spTgt spid="12">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2">
                                            <p:txEl>
                                              <p:pRg st="13" end="13"/>
                                            </p:txEl>
                                          </p:spTgt>
                                        </p:tgtEl>
                                        <p:attrNameLst>
                                          <p:attrName>style.visibility</p:attrName>
                                        </p:attrNameLst>
                                      </p:cBhvr>
                                      <p:to>
                                        <p:strVal val="visible"/>
                                      </p:to>
                                    </p:set>
                                    <p:animEffect transition="in" filter="wipe(left)">
                                      <p:cBhvr>
                                        <p:cTn id="62" dur="500"/>
                                        <p:tgtEl>
                                          <p:spTgt spid="1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66404" t="20641" r="1456" b="24468"/>
          <a:stretch/>
        </p:blipFill>
        <p:spPr>
          <a:xfrm>
            <a:off x="8199619" y="318022"/>
            <a:ext cx="3655322" cy="3509940"/>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0" y="6233835"/>
            <a:ext cx="12192000" cy="369332"/>
          </a:xfrm>
          <a:prstGeom prst="rect">
            <a:avLst/>
          </a:prstGeom>
        </p:spPr>
        <p:txBody>
          <a:bodyPr wrap="square">
            <a:noAutofit/>
          </a:bodyPr>
          <a:lstStyle/>
          <a:p>
            <a:r>
              <a:rPr lang="en-US" dirty="0" smtClean="0"/>
              <a:t>Source: J. Ferrer, “Abortion Is the Worst Thing Ever…Literally,” Dallas, TX: </a:t>
            </a:r>
            <a:r>
              <a:rPr lang="en-US" i="1" dirty="0" smtClean="0"/>
              <a:t>IntelligentChristianFaith.com</a:t>
            </a:r>
            <a:r>
              <a:rPr lang="en-US" dirty="0" smtClean="0"/>
              <a:t>, 24 June 2015, at:  http://intelligentchristianfaith.com/2015/06/24/abortion-is-the-worst-thing-ever-literally/</a:t>
            </a:r>
            <a:endParaRPr lang="en-US" dirty="0"/>
          </a:p>
        </p:txBody>
      </p:sp>
      <p:sp>
        <p:nvSpPr>
          <p:cNvPr id="10" name="Rectangle 9"/>
          <p:cNvSpPr/>
          <p:nvPr/>
        </p:nvSpPr>
        <p:spPr>
          <a:xfrm>
            <a:off x="208466" y="686782"/>
            <a:ext cx="7766301" cy="1786596"/>
          </a:xfrm>
          <a:prstGeom prst="rect">
            <a:avLst/>
          </a:prstGeom>
        </p:spPr>
        <p:txBody>
          <a:bodyPr wrap="square">
            <a:noAutofit/>
          </a:bodyPr>
          <a:lstStyle/>
          <a:p>
            <a:pPr algn="ctr"/>
            <a:r>
              <a:rPr lang="en-US" sz="5000" dirty="0" smtClean="0">
                <a:solidFill>
                  <a:srgbClr val="000000"/>
                </a:solidFill>
                <a:latin typeface="Freestyle Script" panose="030804020302050B0404" pitchFamily="66" charset="0"/>
              </a:rPr>
              <a:t>”Ho</a:t>
            </a:r>
            <a:r>
              <a:rPr lang="en-US" sz="5000" b="0" i="0" dirty="0" smtClean="0">
                <a:solidFill>
                  <a:srgbClr val="000000"/>
                </a:solidFill>
                <a:effectLst/>
                <a:latin typeface="Freestyle Script" panose="030804020302050B0404" pitchFamily="66" charset="0"/>
              </a:rPr>
              <a:t>rrible evils can and should terrify us. But their ferocity is only one facet of horror. Perhaps the most terrifying element in large scale evils like war and genocide is their banality. Everyday people abide vicious cruelty with indifference.”</a:t>
            </a:r>
            <a:endParaRPr lang="en-US" sz="5000" dirty="0">
              <a:latin typeface="Freestyle Script" panose="030804020302050B0404" pitchFamily="66" charset="0"/>
            </a:endParaRPr>
          </a:p>
        </p:txBody>
      </p:sp>
      <p:sp>
        <p:nvSpPr>
          <p:cNvPr id="11" name="Rectangle 10"/>
          <p:cNvSpPr/>
          <p:nvPr/>
        </p:nvSpPr>
        <p:spPr>
          <a:xfrm>
            <a:off x="8169635" y="288042"/>
            <a:ext cx="3713871" cy="35099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9553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pPr marR="0" lvl="0">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1. </a:t>
            </a:r>
            <a:r>
              <a:rPr lang="en-US" sz="5800" b="1" dirty="0" err="1"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Remember,“our</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battle is not against flesh and blood…”  (Eph. 6:12)</a:t>
            </a:r>
          </a:p>
          <a:p>
            <a:pPr marL="688975" marR="0" lvl="0" indent="-338138">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That person isn’t your enemy</a:t>
            </a:r>
          </a:p>
          <a:p>
            <a:pPr marL="688975" marR="0" lvl="0" indent="-338138">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Keep it positive, w/ encouragement and hope.</a:t>
            </a:r>
          </a:p>
          <a:p>
            <a:pPr marL="338138" marR="0" lvl="0" indent="-338138">
              <a:spcBef>
                <a:spcPts val="0"/>
              </a:spcBef>
              <a:spcAft>
                <a:spcPts val="0"/>
              </a:spcAft>
              <a:buFont typeface="Arial" panose="020B0604020202020204" pitchFamily="34" charset="0"/>
              <a:buChar char="•"/>
            </a:pPr>
            <a:endPar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a:p>
            <a:pPr marL="857250" marR="0" lvl="0" indent="-857250">
              <a:spcBef>
                <a:spcPts val="0"/>
              </a:spcBef>
              <a:spcAft>
                <a:spcPts val="0"/>
              </a:spcAft>
              <a:buFont typeface="Arial" panose="020B0604020202020204" pitchFamily="34" charset="0"/>
              <a:buChar char="•"/>
            </a:pPr>
            <a:endPar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7461830"/>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2.</a:t>
            </a:r>
            <a:r>
              <a:rPr lang="en-US" sz="6000" b="1" dirty="0" smtClean="0">
                <a:latin typeface="Calibri" panose="020F0502020204030204" pitchFamily="34" charset="0"/>
                <a:ea typeface="Calibri" panose="020F0502020204030204" pitchFamily="34" charset="0"/>
                <a:cs typeface="Times New Roman" panose="02020603050405020304" pitchFamily="18" charset="0"/>
              </a:rPr>
              <a:t> </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Address the person over the argument. Care for them. </a:t>
            </a:r>
            <a:b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br>
            <a:endParaRPr lang="en-US" sz="12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a:p>
            <a:pPr marL="746125" indent="-338138">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Use </a:t>
            </a:r>
            <a:r>
              <a:rPr lang="en-US" sz="54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“we” and “us”</a:t>
            </a: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language</a:t>
            </a:r>
          </a:p>
          <a:p>
            <a:pPr marL="746125" indent="-338138">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Pray for them as you talk.(And before &amp; after you talk).</a:t>
            </a:r>
          </a:p>
        </p:txBody>
      </p:sp>
    </p:spTree>
    <p:extLst>
      <p:ext uri="{BB962C8B-B14F-4D97-AF65-F5344CB8AC3E}">
        <p14:creationId xmlns:p14="http://schemas.microsoft.com/office/powerpoint/2010/main" val="113752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pPr marR="0" lvl="0">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3.Prefer </a:t>
            </a:r>
            <a:r>
              <a:rPr lang="en-US" sz="58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Questions</a:t>
            </a:r>
          </a:p>
          <a:p>
            <a:pPr marL="576263" marR="0" lvl="0" indent="-350838">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Discuss, don’t lecture</a:t>
            </a:r>
          </a:p>
          <a:p>
            <a:pPr marL="576263" marR="0" lvl="0" indent="-350838">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People love to talk, and want to be heard.</a:t>
            </a:r>
            <a:endParaRPr lang="en-US" sz="54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2808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pPr marR="0" lvl="0">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4.</a:t>
            </a:r>
            <a:r>
              <a:rPr lang="en-US" sz="58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Listen </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and Learn. </a:t>
            </a:r>
          </a:p>
          <a:p>
            <a:pPr marL="685800" marR="0" lvl="0" indent="-457200">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Don’t answer the question, answer the questioner</a:t>
            </a:r>
          </a:p>
          <a:p>
            <a:pPr marL="685800" marR="0" lvl="0" indent="-457200">
              <a:spcBef>
                <a:spcPts val="0"/>
              </a:spcBef>
              <a:spcAft>
                <a:spcPts val="0"/>
              </a:spcAft>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You can’t do that till you know who you’re dealing with; that means listening.</a:t>
            </a:r>
            <a:endParaRPr lang="en-US" sz="54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4948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5</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Dignify their values as your make your case. </a:t>
            </a:r>
          </a:p>
          <a:p>
            <a:pPr marL="685800" indent="-457200">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Pick your terms carefully.</a:t>
            </a:r>
          </a:p>
          <a:p>
            <a:pPr marL="685800" indent="-457200">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Ex., “Is it ethical to </a:t>
            </a:r>
            <a:r>
              <a:rPr lang="en-US" sz="5400" b="1" i="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discriminate</a:t>
            </a: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against a defenseless human being?” or “Does abortion trade one </a:t>
            </a:r>
            <a:r>
              <a:rPr lang="en-US" sz="5400" b="1" i="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injustice</a:t>
            </a: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for another?”</a:t>
            </a:r>
          </a:p>
          <a:p>
            <a:pPr marR="0" lvl="0" algn="r">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t>
            </a:r>
            <a:endPar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332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6</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Rephrase prochoice claims in terms of </a:t>
            </a:r>
            <a:r>
              <a:rPr lang="en-US" sz="60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the toll on human life</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and/or how it </a:t>
            </a:r>
            <a:r>
              <a:rPr lang="en-US" sz="60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violates their own values</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a:t>
            </a:r>
          </a:p>
          <a:p>
            <a:pPr marL="685800" indent="-457200">
              <a:buFont typeface="Arial" panose="020B0604020202020204" pitchFamily="34" charset="0"/>
              <a:buChar char="•"/>
            </a:pP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You oppose oppression, so should women be allowed to oppress to the point of killing offspring; Men have no such right? </a:t>
            </a:r>
          </a:p>
          <a:p>
            <a:pPr marR="0" lvl="0" algn="r">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t>
            </a:r>
            <a:endPar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6092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60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7</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Ask them to prove, so that there is no reasonable doubt, that the fetal human does not have any right to life and can be justifiably killed through abortion? </a:t>
            </a:r>
          </a:p>
          <a:p>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(Burden of Proof Argument)</a:t>
            </a:r>
            <a:endParaRPr lang="en-US" sz="60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6056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8</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Don’t take the </a:t>
            </a:r>
            <a:r>
              <a:rPr lang="en-US" sz="58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bait</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on the </a:t>
            </a:r>
            <a:r>
              <a:rPr lang="en-US" sz="58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“personhood” </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debate</a:t>
            </a:r>
          </a:p>
          <a:p>
            <a:pPr marL="685800" indent="-457200">
              <a:buFont typeface="Arial" panose="020B0604020202020204" pitchFamily="34" charset="0"/>
              <a:buChar char="•"/>
            </a:pP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I</a:t>
            </a: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t’s the </a:t>
            </a:r>
            <a:r>
              <a:rPr lang="en-US" sz="5400" b="1" dirty="0" err="1"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prochoicer’s</a:t>
            </a: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responsibility to show that disputes over personhood and “baby” are just cause for killing a human child-in-utero.</a:t>
            </a:r>
          </a:p>
          <a:p>
            <a:pPr marR="0" lvl="0">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t>
            </a:r>
            <a:endPar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9588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r>
              <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9</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Replace </a:t>
            </a:r>
            <a:r>
              <a:rPr lang="en-US" sz="60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euphemisms</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with </a:t>
            </a:r>
            <a:r>
              <a:rPr lang="en-US" sz="60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precise terminology</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a:t>
            </a:r>
          </a:p>
          <a:p>
            <a:pPr marL="857250" indent="-857250">
              <a:buFont typeface="Arial" panose="020B0604020202020204" pitchFamily="34" charset="0"/>
              <a:buChar char="•"/>
            </a:pP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Ex.,” Is the fetus a horse fetus, a pig, or a human</a:t>
            </a: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a:t>
            </a:r>
            <a:endPar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a:p>
            <a:pPr marL="857250" indent="-857250">
              <a:buFont typeface="Arial" panose="020B0604020202020204" pitchFamily="34" charset="0"/>
              <a:buChar char="•"/>
            </a:pPr>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Ex., Does abortion just terminate a pregnancy—childbirth does that too--or does it terminate a child?</a:t>
            </a:r>
          </a:p>
        </p:txBody>
      </p:sp>
    </p:spTree>
    <p:extLst>
      <p:ext uri="{BB962C8B-B14F-4D97-AF65-F5344CB8AC3E}">
        <p14:creationId xmlns:p14="http://schemas.microsoft.com/office/powerpoint/2010/main" val="1845959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ewantthedebate.ca/wp-content/themes/canvas/functions/thumb.php?src=wp-content/uploads/2012/02/conception.jpg&amp;w=940&amp;h=525&amp;zc=1&amp;q=90"/>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8"/>
          <a:stretch/>
        </p:blipFill>
        <p:spPr bwMode="auto">
          <a:xfrm>
            <a:off x="0" y="0"/>
            <a:ext cx="1226702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3169" y="419249"/>
            <a:ext cx="11828929" cy="4524315"/>
          </a:xfrm>
          <a:prstGeom prst="rect">
            <a:avLst/>
          </a:prstGeom>
        </p:spPr>
        <p:txBody>
          <a:bodyPr wrap="square">
            <a:noAutofit/>
            <a:scene3d>
              <a:camera prst="orthographicFront"/>
              <a:lightRig rig="threePt" dir="t"/>
            </a:scene3d>
            <a:sp3d extrusionH="57150">
              <a:bevelT w="38100" h="38100" prst="angle"/>
            </a:sp3d>
          </a:bodyPr>
          <a:lstStyle/>
          <a:p>
            <a:pPr marR="0" lvl="0" algn="r">
              <a:spcBef>
                <a:spcPts val="0"/>
              </a:spcBef>
              <a:spcAft>
                <a:spcPts val="0"/>
              </a:spcAft>
            </a:pPr>
            <a:r>
              <a:rPr lang="en-US" sz="1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Ten Tips for Discussing Abortion</a:t>
            </a:r>
          </a:p>
          <a:p>
            <a:pPr marR="0" lvl="0" algn="r">
              <a:spcBef>
                <a:spcPts val="0"/>
              </a:spcBef>
              <a:spcAft>
                <a:spcPts val="0"/>
              </a:spcAft>
            </a:pPr>
            <a:endParaRPr lang="en-US" sz="36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a:p>
            <a:pPr marR="0" lvl="0">
              <a:spcBef>
                <a:spcPts val="0"/>
              </a:spcBef>
              <a:spcAft>
                <a:spcPts val="0"/>
              </a:spcAft>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10. Draw Attention to the </a:t>
            </a:r>
            <a:r>
              <a:rPr lang="en-US" sz="5800" b="1" u="sng"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Scope</a:t>
            </a: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 of the Problem</a:t>
            </a:r>
          </a:p>
          <a:p>
            <a:pPr marL="685800" marR="0" lvl="0" indent="-457200">
              <a:spcBef>
                <a:spcPts val="0"/>
              </a:spcBef>
              <a:spcAft>
                <a:spcPts val="0"/>
              </a:spcAft>
              <a:buFont typeface="Arial" panose="020B0604020202020204" pitchFamily="34" charset="0"/>
              <a:buChar char="•"/>
            </a:pPr>
            <a:r>
              <a:rPr lang="en-US" sz="5800" b="1" dirty="0" smtClean="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rPr>
              <a:t>Often their logic sounds powerful on small scale, when just one or two tragic cases are in view, but can’t justify 58 million abortions.</a:t>
            </a:r>
            <a:endParaRPr lang="en-US" sz="5800" b="1" dirty="0">
              <a:ln w="12700">
                <a:solidFill>
                  <a:schemeClr val="tx2">
                    <a:lumMod val="75000"/>
                  </a:schemeClr>
                </a:solidFill>
                <a:prstDash val="solid"/>
              </a:ln>
              <a:pattFill prst="dkUpDiag">
                <a:fgClr>
                  <a:schemeClr val="tx2"/>
                </a:fgClr>
                <a:bgClr>
                  <a:schemeClr val="tx2">
                    <a:lumMod val="20000"/>
                    <a:lumOff val="80000"/>
                  </a:schemeClr>
                </a:bgClr>
              </a:pattFill>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347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169" y="2438400"/>
            <a:ext cx="11828929" cy="2505164"/>
          </a:xfrm>
          <a:prstGeom prst="rect">
            <a:avLst/>
          </a:prstGeom>
        </p:spPr>
        <p:txBody>
          <a:bodyPr wrap="square">
            <a:noAutofit/>
            <a:scene3d>
              <a:camera prst="orthographicFront"/>
              <a:lightRig rig="threePt" dir="t"/>
            </a:scene3d>
            <a:sp3d extrusionH="57150">
              <a:bevelT w="38100" h="38100" prst="angle"/>
            </a:sp3d>
          </a:bodyPr>
          <a:lstStyle/>
          <a:p>
            <a:pPr marR="0" lvl="0" algn="ctr">
              <a:spcBef>
                <a:spcPts val="0"/>
              </a:spcBef>
              <a:spcAft>
                <a:spcPts val="0"/>
              </a:spcAft>
            </a:pPr>
            <a:r>
              <a:rPr lang="en-US" sz="2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rPr>
              <a:t>Exercises</a:t>
            </a:r>
            <a:endParaRPr lang="en-US" sz="2000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Freestyle Script" panose="030804020302050B04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2974155"/>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169" y="76200"/>
            <a:ext cx="11828929" cy="4524315"/>
          </a:xfrm>
          <a:prstGeom prst="rect">
            <a:avLst/>
          </a:prstGeom>
        </p:spPr>
        <p:txBody>
          <a:bodyPr wrap="square">
            <a:noAutofit/>
          </a:bodyPr>
          <a:lstStyle/>
          <a:p>
            <a:pPr marL="457200" lvl="0" indent="-457200">
              <a:buFont typeface="+mj-lt"/>
              <a:buAutoNum type="arabicPeriod"/>
            </a:pPr>
            <a:r>
              <a:rPr lang="en-US" sz="3000" dirty="0"/>
              <a:t>It’s Her Body, So Her Reproductive Outcomes Should Be Her </a:t>
            </a:r>
            <a:r>
              <a:rPr lang="en-US" sz="3000" dirty="0" smtClean="0"/>
              <a:t>Choice</a:t>
            </a:r>
          </a:p>
          <a:p>
            <a:pPr lvl="0"/>
            <a:endParaRPr lang="en-US" sz="3000" dirty="0" smtClean="0"/>
          </a:p>
          <a:p>
            <a:pPr marL="457200" lvl="0" indent="-457200">
              <a:tabLst>
                <a:tab pos="457200" algn="l"/>
              </a:tabLst>
            </a:pPr>
            <a:r>
              <a:rPr lang="en-US" sz="3000" dirty="0" smtClean="0"/>
              <a:t>2.	The </a:t>
            </a:r>
            <a:r>
              <a:rPr lang="en-US" sz="3000" dirty="0"/>
              <a:t>Prolife Position Is Misogynistic (Oppressive/Hateful Towards </a:t>
            </a:r>
            <a:r>
              <a:rPr lang="en-US" sz="3000" dirty="0" smtClean="0"/>
              <a:t>Women)</a:t>
            </a:r>
          </a:p>
          <a:p>
            <a:pPr lvl="0"/>
            <a:endParaRPr lang="en-US" sz="3000" dirty="0" smtClean="0"/>
          </a:p>
          <a:p>
            <a:pPr marL="457200" lvl="0" indent="-457200">
              <a:tabLst>
                <a:tab pos="400050" algn="l"/>
              </a:tabLst>
            </a:pPr>
            <a:r>
              <a:rPr lang="en-US" sz="3000" dirty="0" smtClean="0"/>
              <a:t>3. The </a:t>
            </a:r>
            <a:r>
              <a:rPr lang="en-US" sz="3000" dirty="0"/>
              <a:t>Prolife Position Restricts Women’s Freedom/Intrudes on Their Right of </a:t>
            </a:r>
            <a:r>
              <a:rPr lang="en-US" sz="3000" dirty="0" smtClean="0"/>
              <a:t>Privacy</a:t>
            </a:r>
          </a:p>
          <a:p>
            <a:pPr lvl="0"/>
            <a:endParaRPr lang="en-US" sz="3000" dirty="0" smtClean="0"/>
          </a:p>
          <a:p>
            <a:pPr lvl="0">
              <a:tabLst>
                <a:tab pos="457200" algn="l"/>
              </a:tabLst>
            </a:pPr>
            <a:r>
              <a:rPr lang="en-US" sz="3000" dirty="0" smtClean="0"/>
              <a:t>4.	</a:t>
            </a:r>
            <a:r>
              <a:rPr lang="en-US" sz="3000" dirty="0" err="1" smtClean="0"/>
              <a:t>Prolifers</a:t>
            </a:r>
            <a:r>
              <a:rPr lang="en-US" sz="3000" dirty="0" smtClean="0"/>
              <a:t> </a:t>
            </a:r>
            <a:r>
              <a:rPr lang="en-US" sz="3000" dirty="0"/>
              <a:t>Are Hypocrites For Supporting The Death </a:t>
            </a:r>
            <a:r>
              <a:rPr lang="en-US" sz="3000" dirty="0" smtClean="0"/>
              <a:t>Penalty</a:t>
            </a:r>
            <a:r>
              <a:rPr lang="en-US" sz="3000" dirty="0"/>
              <a:t> </a:t>
            </a:r>
          </a:p>
          <a:p>
            <a:pPr lvl="0"/>
            <a:endParaRPr lang="en-US" sz="3000" dirty="0" smtClean="0"/>
          </a:p>
          <a:p>
            <a:pPr marL="514350" lvl="0" indent="-514350">
              <a:buAutoNum type="arabicPeriod" startAt="5"/>
              <a:tabLst>
                <a:tab pos="457200" algn="l"/>
              </a:tabLst>
            </a:pPr>
            <a:r>
              <a:rPr lang="en-US" sz="3000" dirty="0" smtClean="0"/>
              <a:t>The </a:t>
            </a:r>
            <a:r>
              <a:rPr lang="en-US" sz="3000" dirty="0"/>
              <a:t>Prolife Position Is Unrealistic. It Will Force Women To Get Back-Alley/</a:t>
            </a:r>
            <a:r>
              <a:rPr lang="en-US" sz="3000" dirty="0" err="1"/>
              <a:t>Coathanger</a:t>
            </a:r>
            <a:r>
              <a:rPr lang="en-US" sz="3000" dirty="0"/>
              <a:t> </a:t>
            </a:r>
            <a:r>
              <a:rPr lang="en-US" sz="3000" dirty="0" smtClean="0"/>
              <a:t>Abortions</a:t>
            </a:r>
          </a:p>
          <a:p>
            <a:pPr lvl="0">
              <a:tabLst>
                <a:tab pos="457200" algn="l"/>
              </a:tabLst>
            </a:pPr>
            <a:endParaRPr lang="en-US" sz="3000" dirty="0"/>
          </a:p>
          <a:p>
            <a:pPr lvl="0">
              <a:tabLst>
                <a:tab pos="457200" algn="l"/>
              </a:tabLst>
            </a:pPr>
            <a:r>
              <a:rPr lang="en-US" sz="3000" dirty="0" smtClean="0"/>
              <a:t>6.	</a:t>
            </a:r>
            <a:r>
              <a:rPr lang="en-US" sz="3000" dirty="0" err="1" smtClean="0"/>
              <a:t>Prolifers</a:t>
            </a:r>
            <a:r>
              <a:rPr lang="en-US" sz="3000" dirty="0" smtClean="0"/>
              <a:t> </a:t>
            </a:r>
            <a:r>
              <a:rPr lang="en-US" sz="3000" dirty="0"/>
              <a:t>Don’t Care About The Fetus After It’s Born.</a:t>
            </a:r>
          </a:p>
        </p:txBody>
      </p:sp>
    </p:spTree>
    <p:extLst>
      <p:ext uri="{BB962C8B-B14F-4D97-AF65-F5344CB8AC3E}">
        <p14:creationId xmlns:p14="http://schemas.microsoft.com/office/powerpoint/2010/main" val="1522720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169" y="76200"/>
            <a:ext cx="11828929" cy="4524315"/>
          </a:xfrm>
          <a:prstGeom prst="rect">
            <a:avLst/>
          </a:prstGeom>
        </p:spPr>
        <p:txBody>
          <a:bodyPr wrap="square">
            <a:noAutofit/>
          </a:bodyPr>
          <a:lstStyle/>
          <a:p>
            <a:pPr marL="457200" lvl="0" indent="-457200">
              <a:buFont typeface="+mj-lt"/>
              <a:buAutoNum type="arabicPeriod"/>
            </a:pPr>
            <a:endParaRPr lang="en-US" sz="3000" dirty="0"/>
          </a:p>
        </p:txBody>
      </p:sp>
      <p:sp>
        <p:nvSpPr>
          <p:cNvPr id="3" name="Rectangle 2"/>
          <p:cNvSpPr/>
          <p:nvPr/>
        </p:nvSpPr>
        <p:spPr>
          <a:xfrm>
            <a:off x="0" y="361950"/>
            <a:ext cx="12192000" cy="1115378"/>
          </a:xfrm>
          <a:prstGeom prst="rect">
            <a:avLst/>
          </a:prstGeom>
        </p:spPr>
        <p:txBody>
          <a:bodyPr wrap="square">
            <a:noAutofit/>
          </a:bodyPr>
          <a:lstStyle/>
          <a:p>
            <a:pPr marL="742950" lvl="0" indent="-514350">
              <a:buAutoNum type="arabicPeriod" startAt="7"/>
              <a:tabLst>
                <a:tab pos="514350" algn="l"/>
              </a:tabLst>
            </a:pPr>
            <a:r>
              <a:rPr lang="en-US" sz="3200" dirty="0" smtClean="0"/>
              <a:t>What about rape?</a:t>
            </a:r>
          </a:p>
          <a:p>
            <a:pPr marL="742950" lvl="0" indent="-514350">
              <a:buAutoNum type="arabicPeriod" startAt="7"/>
              <a:tabLst>
                <a:tab pos="514350" algn="l"/>
              </a:tabLst>
            </a:pPr>
            <a:endParaRPr lang="en-US" sz="3200" dirty="0" smtClean="0"/>
          </a:p>
          <a:p>
            <a:pPr marL="742950" lvl="0" indent="-514350">
              <a:buAutoNum type="arabicPeriod" startAt="7"/>
              <a:tabLst>
                <a:tab pos="514350" algn="l"/>
              </a:tabLst>
            </a:pPr>
            <a:r>
              <a:rPr lang="en-US" sz="3200" dirty="0" smtClean="0"/>
              <a:t>What about fetal handicap or deformity?</a:t>
            </a:r>
          </a:p>
          <a:p>
            <a:pPr marL="742950" lvl="0" indent="-514350">
              <a:buAutoNum type="arabicPeriod" startAt="7"/>
              <a:tabLst>
                <a:tab pos="514350" algn="l"/>
              </a:tabLst>
            </a:pPr>
            <a:endParaRPr lang="en-US" sz="3200" dirty="0" smtClean="0"/>
          </a:p>
          <a:p>
            <a:pPr marL="742950" lvl="0" indent="-514350">
              <a:buAutoNum type="arabicPeriod" startAt="7"/>
              <a:tabLst>
                <a:tab pos="514350" algn="l"/>
              </a:tabLst>
            </a:pPr>
            <a:r>
              <a:rPr lang="en-US" sz="3200" dirty="0" smtClean="0"/>
              <a:t>What about mortally </a:t>
            </a:r>
            <a:r>
              <a:rPr lang="en-US" sz="3200" dirty="0"/>
              <a:t>d</a:t>
            </a:r>
            <a:r>
              <a:rPr lang="en-US" sz="3200" dirty="0" smtClean="0"/>
              <a:t>angerous </a:t>
            </a:r>
            <a:r>
              <a:rPr lang="en-US" sz="3200" dirty="0"/>
              <a:t>p</a:t>
            </a:r>
            <a:r>
              <a:rPr lang="en-US" sz="3200" dirty="0" smtClean="0"/>
              <a:t>regnancies? </a:t>
            </a:r>
            <a:endParaRPr lang="en-US" sz="3200" dirty="0"/>
          </a:p>
        </p:txBody>
      </p:sp>
    </p:spTree>
    <p:extLst>
      <p:ext uri="{BB962C8B-B14F-4D97-AF65-F5344CB8AC3E}">
        <p14:creationId xmlns:p14="http://schemas.microsoft.com/office/powerpoint/2010/main" val="583099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1200150"/>
            <a:ext cx="11826431" cy="3267015"/>
          </a:xfrm>
          <a:prstGeom prst="rect">
            <a:avLst/>
          </a:prstGeom>
        </p:spPr>
        <p:txBody>
          <a:bodyPr wrap="square">
            <a:noAutofit/>
          </a:bodyPr>
          <a:lstStyle/>
          <a:p>
            <a:pPr marL="457200" lvl="0" indent="-457200">
              <a:buFont typeface="+mj-lt"/>
              <a:buAutoNum type="arabicPeriod"/>
            </a:pPr>
            <a:r>
              <a:rPr lang="en-US" sz="3600" b="1" dirty="0">
                <a:solidFill>
                  <a:srgbClr val="FF0000"/>
                </a:solidFill>
                <a:effectLst>
                  <a:outerShdw blurRad="38100" dist="38100" dir="2700000" algn="tl">
                    <a:srgbClr val="000000">
                      <a:alpha val="43137"/>
                    </a:srgbClr>
                  </a:outerShdw>
                </a:effectLst>
              </a:rPr>
              <a:t>It’s Her Body, So Her Reproductive Outcomes Should Be Her </a:t>
            </a:r>
            <a:r>
              <a:rPr lang="en-US" sz="3600" b="1" dirty="0" smtClean="0">
                <a:solidFill>
                  <a:srgbClr val="FF0000"/>
                </a:solidFill>
                <a:effectLst>
                  <a:outerShdw blurRad="38100" dist="38100" dir="2700000" algn="tl">
                    <a:srgbClr val="000000">
                      <a:alpha val="43137"/>
                    </a:srgbClr>
                  </a:outerShdw>
                </a:effectLst>
              </a:rPr>
              <a:t>Choice.</a:t>
            </a:r>
          </a:p>
          <a:p>
            <a:pPr marL="685800" lvl="0" indent="-228600">
              <a:buFont typeface="Arial" panose="020B0604020202020204" pitchFamily="34" charset="0"/>
              <a:buChar char="•"/>
            </a:pPr>
            <a:r>
              <a:rPr lang="en-US" sz="3200" b="1" dirty="0" smtClean="0"/>
              <a:t>Yes and no. Her body is most effected, and privacy isn’t nothing. But it isn’t everything either. Another body is involved and that’s always limited rights of privacy/autonomy</a:t>
            </a:r>
          </a:p>
          <a:p>
            <a:pPr marL="685800" lvl="0" indent="-228600">
              <a:buFont typeface="Arial" panose="020B0604020202020204" pitchFamily="34" charset="0"/>
              <a:buChar char="•"/>
            </a:pPr>
            <a:r>
              <a:rPr lang="en-US" sz="3200" b="1" dirty="0" smtClean="0"/>
              <a:t>Her body has four arms, four legs, two heads, etc.?</a:t>
            </a:r>
          </a:p>
          <a:p>
            <a:pPr marL="685800" lvl="0" indent="-228600">
              <a:buFont typeface="Arial" panose="020B0604020202020204" pitchFamily="34" charset="0"/>
              <a:buChar char="•"/>
            </a:pPr>
            <a:r>
              <a:rPr lang="en-US" sz="3200" b="1" dirty="0" smtClean="0"/>
              <a:t>Her body’s immune system attacks the child as a “foreign object”</a:t>
            </a:r>
          </a:p>
          <a:p>
            <a:pPr marL="685800" lvl="0" indent="-228600">
              <a:buFont typeface="Arial" panose="020B0604020202020204" pitchFamily="34" charset="0"/>
              <a:buChar char="•"/>
            </a:pPr>
            <a:r>
              <a:rPr lang="en-US" sz="3200" b="1" dirty="0" smtClean="0"/>
              <a:t>Regarding Fetal tissue sales, if it’s “her body” then whose limbs and organs was PP selling?</a:t>
            </a:r>
          </a:p>
          <a:p>
            <a:pPr lvl="0"/>
            <a:endParaRPr lang="en-US" sz="3000" dirty="0" smtClean="0"/>
          </a:p>
          <a:p>
            <a:pPr marL="457200" lvl="0" indent="-457200">
              <a:tabLst>
                <a:tab pos="457200" algn="l"/>
              </a:tabLst>
            </a:pPr>
            <a:endParaRPr lang="en-US" sz="3000" dirty="0"/>
          </a:p>
        </p:txBody>
      </p:sp>
    </p:spTree>
    <p:extLst>
      <p:ext uri="{BB962C8B-B14F-4D97-AF65-F5344CB8AC3E}">
        <p14:creationId xmlns:p14="http://schemas.microsoft.com/office/powerpoint/2010/main" val="78510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smtClean="0">
                <a:solidFill>
                  <a:srgbClr val="FF0000"/>
                </a:solidFill>
                <a:effectLst>
                  <a:outerShdw blurRad="38100" dist="38100" dir="2700000" algn="tl">
                    <a:srgbClr val="000000">
                      <a:alpha val="43137"/>
                    </a:srgbClr>
                  </a:outerShdw>
                </a:effectLst>
              </a:rPr>
              <a:t>2. The Prolife position is misogynistic (oppressive/hateful towards women).</a:t>
            </a:r>
          </a:p>
          <a:p>
            <a:pPr marL="685800" lvl="0" indent="-228600">
              <a:buFont typeface="Arial" panose="020B0604020202020204" pitchFamily="34" charset="0"/>
              <a:buChar char="•"/>
            </a:pPr>
            <a:r>
              <a:rPr lang="en-US" sz="3200" b="1" dirty="0" smtClean="0"/>
              <a:t>Quite the opposite, </a:t>
            </a:r>
            <a:r>
              <a:rPr lang="en-US" sz="3200" b="1" dirty="0" err="1" smtClean="0"/>
              <a:t>prolifers</a:t>
            </a:r>
            <a:r>
              <a:rPr lang="en-US" sz="3200" b="1" dirty="0" smtClean="0"/>
              <a:t> want every girl baby in utero protected from oppressors who want them dead.</a:t>
            </a:r>
          </a:p>
          <a:p>
            <a:pPr marL="685800" lvl="0" indent="-228600">
              <a:buFont typeface="Arial" panose="020B0604020202020204" pitchFamily="34" charset="0"/>
              <a:buChar char="•"/>
            </a:pPr>
            <a:r>
              <a:rPr lang="en-US" sz="3200" b="1" dirty="0" smtClean="0"/>
              <a:t>Abortion liberates horny boys to use and abuse women.</a:t>
            </a:r>
          </a:p>
          <a:p>
            <a:pPr marL="685800" lvl="0" indent="-228600">
              <a:buFont typeface="Arial" panose="020B0604020202020204" pitchFamily="34" charset="0"/>
              <a:buChar char="•"/>
            </a:pPr>
            <a:r>
              <a:rPr lang="en-US" sz="3200" b="1" dirty="0" smtClean="0"/>
              <a:t>Women are mature enough to make “big girl” decisions without the nanny-state sheltering them from all consequences.</a:t>
            </a:r>
          </a:p>
          <a:p>
            <a:pPr marL="685800" lvl="0" indent="-228600">
              <a:buFont typeface="Arial" panose="020B0604020202020204" pitchFamily="34" charset="0"/>
              <a:buChar char="•"/>
            </a:pPr>
            <a:r>
              <a:rPr lang="en-US" sz="3200" b="1" dirty="0" smtClean="0"/>
              <a:t>Radical feminism and progressivism hurt family, security, affluence, and opportunity for women.</a:t>
            </a:r>
          </a:p>
          <a:p>
            <a:pPr marL="685800" lvl="0" indent="-228600">
              <a:buFont typeface="Arial" panose="020B0604020202020204" pitchFamily="34" charset="0"/>
              <a:buChar char="•"/>
            </a:pPr>
            <a:r>
              <a:rPr lang="en-US" sz="3200" b="1" dirty="0" smtClean="0"/>
              <a:t>Conflicting views of “womanhood.” </a:t>
            </a:r>
            <a:r>
              <a:rPr lang="en-US" sz="3200" b="1" dirty="0" err="1" smtClean="0"/>
              <a:t>Prolifers</a:t>
            </a:r>
            <a:r>
              <a:rPr lang="en-US" sz="3200" b="1" dirty="0" smtClean="0"/>
              <a:t> believe womanhood is not all about casual sex, but also includes wife, mother, daughter of God, etc. </a:t>
            </a:r>
          </a:p>
          <a:p>
            <a:pPr lvl="0"/>
            <a:endParaRPr lang="en-US" sz="3000" dirty="0" smtClean="0"/>
          </a:p>
          <a:p>
            <a:pPr marL="457200" lvl="0" indent="-457200">
              <a:tabLst>
                <a:tab pos="457200" algn="l"/>
              </a:tabLst>
            </a:pPr>
            <a:endParaRPr lang="en-US" sz="3000" dirty="0"/>
          </a:p>
        </p:txBody>
      </p:sp>
    </p:spTree>
    <p:extLst>
      <p:ext uri="{BB962C8B-B14F-4D97-AF65-F5344CB8AC3E}">
        <p14:creationId xmlns:p14="http://schemas.microsoft.com/office/powerpoint/2010/main" val="168313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a:solidFill>
                  <a:srgbClr val="FF0000"/>
                </a:solidFill>
                <a:effectLst>
                  <a:outerShdw blurRad="38100" dist="38100" dir="2700000" algn="tl">
                    <a:srgbClr val="000000">
                      <a:alpha val="43137"/>
                    </a:srgbClr>
                  </a:outerShdw>
                </a:effectLst>
              </a:rPr>
              <a:t>3</a:t>
            </a:r>
            <a:r>
              <a:rPr lang="en-US" sz="3600" b="1" dirty="0" smtClean="0">
                <a:solidFill>
                  <a:srgbClr val="FF0000"/>
                </a:solidFill>
                <a:effectLst>
                  <a:outerShdw blurRad="38100" dist="38100" dir="2700000" algn="tl">
                    <a:srgbClr val="000000">
                      <a:alpha val="43137"/>
                    </a:srgbClr>
                  </a:outerShdw>
                </a:effectLst>
              </a:rPr>
              <a:t>. The Prolife position restricts women’s freedom/intrudes on their right of privacy.</a:t>
            </a:r>
          </a:p>
          <a:p>
            <a:pPr marL="685800" lvl="0" indent="-228600">
              <a:buFont typeface="Arial" panose="020B0604020202020204" pitchFamily="34" charset="0"/>
              <a:buChar char="•"/>
            </a:pPr>
            <a:r>
              <a:rPr lang="en-US" sz="3200" b="1" dirty="0" smtClean="0"/>
              <a:t>This is a bit of constitutional gymnastics since the right of privacy is implicit, at best, and nowhere grants human beings the right to kill innocent, non-threatening, family members.</a:t>
            </a:r>
          </a:p>
          <a:p>
            <a:pPr marL="685800" lvl="0" indent="-228600">
              <a:buFont typeface="Arial" panose="020B0604020202020204" pitchFamily="34" charset="0"/>
              <a:buChar char="•"/>
            </a:pPr>
            <a:r>
              <a:rPr lang="en-US" sz="3200" b="1" dirty="0" smtClean="0"/>
              <a:t>Zero-sum view of freedom: As if my choice entails you will never get to make another choice again. That’s a dangerously mistaken view of freedom/liberty.</a:t>
            </a:r>
          </a:p>
          <a:p>
            <a:pPr marL="685800" lvl="0" indent="-228600">
              <a:buFont typeface="Arial" panose="020B0604020202020204" pitchFamily="34" charset="0"/>
              <a:buChar char="•"/>
            </a:pPr>
            <a:r>
              <a:rPr lang="en-US" sz="3200" b="1" dirty="0" smtClean="0"/>
              <a:t>Quite the contrary, the prolife position is pro-freedom. Freedom does not normally entail denying another human being all future free choices. Responsible sexuality, mature parenting, and strong families empower freedom and opportunity like nothing else.</a:t>
            </a:r>
            <a:endParaRPr lang="en-US" sz="3000" dirty="0"/>
          </a:p>
        </p:txBody>
      </p:sp>
    </p:spTree>
    <p:extLst>
      <p:ext uri="{BB962C8B-B14F-4D97-AF65-F5344CB8AC3E}">
        <p14:creationId xmlns:p14="http://schemas.microsoft.com/office/powerpoint/2010/main" val="316427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smtClean="0">
                <a:solidFill>
                  <a:srgbClr val="FF0000"/>
                </a:solidFill>
                <a:effectLst>
                  <a:outerShdw blurRad="38100" dist="38100" dir="2700000" algn="tl">
                    <a:srgbClr val="000000">
                      <a:alpha val="43137"/>
                    </a:srgbClr>
                  </a:outerShdw>
                </a:effectLst>
              </a:rPr>
              <a:t>4. </a:t>
            </a:r>
            <a:r>
              <a:rPr lang="en-US" sz="3600" b="1" dirty="0" err="1" smtClean="0">
                <a:solidFill>
                  <a:srgbClr val="FF0000"/>
                </a:solidFill>
                <a:effectLst>
                  <a:outerShdw blurRad="38100" dist="38100" dir="2700000" algn="tl">
                    <a:srgbClr val="000000">
                      <a:alpha val="43137"/>
                    </a:srgbClr>
                  </a:outerShdw>
                </a:effectLst>
              </a:rPr>
              <a:t>Prolifers</a:t>
            </a:r>
            <a:r>
              <a:rPr lang="en-US" sz="3600" b="1" dirty="0" smtClean="0">
                <a:solidFill>
                  <a:srgbClr val="FF0000"/>
                </a:solidFill>
                <a:effectLst>
                  <a:outerShdw blurRad="38100" dist="38100" dir="2700000" algn="tl">
                    <a:srgbClr val="000000">
                      <a:alpha val="43137"/>
                    </a:srgbClr>
                  </a:outerShdw>
                </a:effectLst>
              </a:rPr>
              <a:t> are hypocrites for supporting the death penalty.</a:t>
            </a:r>
          </a:p>
          <a:p>
            <a:pPr marL="685800" lvl="0" indent="-228600">
              <a:buFont typeface="Arial" panose="020B0604020202020204" pitchFamily="34" charset="0"/>
              <a:buChar char="•"/>
            </a:pPr>
            <a:endParaRPr lang="en-US" sz="3200" b="1" dirty="0" smtClean="0"/>
          </a:p>
          <a:p>
            <a:pPr marL="685800" lvl="0" indent="-228600">
              <a:buFont typeface="Arial" panose="020B0604020202020204" pitchFamily="34" charset="0"/>
              <a:buChar char="•"/>
            </a:pPr>
            <a:r>
              <a:rPr lang="en-US" sz="3200" b="1" dirty="0" smtClean="0"/>
              <a:t>So what? If I’m a wretched </a:t>
            </a:r>
            <a:r>
              <a:rPr lang="en-US" sz="3200" b="1" dirty="0" err="1" smtClean="0"/>
              <a:t>hypocritic</a:t>
            </a:r>
            <a:r>
              <a:rPr lang="en-US" sz="3200" b="1" dirty="0" smtClean="0"/>
              <a:t>, or a jerk, or an idiot, how does that make it okay to kill our offspring before they get a chance to breath? (Red Herring/Non-Sequitur)</a:t>
            </a:r>
          </a:p>
          <a:p>
            <a:pPr marL="685800" lvl="0" indent="-228600">
              <a:buFont typeface="Arial" panose="020B0604020202020204" pitchFamily="34" charset="0"/>
              <a:buChar char="•"/>
            </a:pPr>
            <a:r>
              <a:rPr lang="en-US" sz="3200" b="1" dirty="0" smtClean="0"/>
              <a:t>It’s justice to issue capital punishment for a capital crime. </a:t>
            </a:r>
          </a:p>
          <a:p>
            <a:pPr marL="685800" lvl="0" indent="-228600">
              <a:buFont typeface="Arial" panose="020B0604020202020204" pitchFamily="34" charset="0"/>
              <a:buChar char="•"/>
            </a:pPr>
            <a:r>
              <a:rPr lang="en-US" sz="3200" b="1" dirty="0" smtClean="0"/>
              <a:t>What capital crime have children-in-utero committed?</a:t>
            </a:r>
          </a:p>
          <a:p>
            <a:pPr marL="685800" lvl="0" indent="-228600">
              <a:buFont typeface="Arial" panose="020B0604020202020204" pitchFamily="34" charset="0"/>
              <a:buChar char="•"/>
            </a:pPr>
            <a:r>
              <a:rPr lang="en-US" sz="3000" b="1" dirty="0" smtClean="0"/>
              <a:t>There have been 1,414 people killed by the death penalty since 1976. Even if every one of those were wrongful deaths, it hardly compares to the 55,595,255 babies killed in the same time (39,318% difference)</a:t>
            </a:r>
          </a:p>
          <a:p>
            <a:pPr marL="685800" lvl="0" indent="-228600">
              <a:buFont typeface="Arial" panose="020B0604020202020204" pitchFamily="34" charset="0"/>
              <a:buChar char="•"/>
            </a:pPr>
            <a:endParaRPr lang="en-US" sz="3000" b="1" dirty="0"/>
          </a:p>
          <a:p>
            <a:pPr marL="114300" lvl="0" indent="-114300">
              <a:buFont typeface="Arial" panose="020B0604020202020204" pitchFamily="34" charset="0"/>
              <a:buChar char="•"/>
            </a:pPr>
            <a:r>
              <a:rPr lang="en-US" sz="1600" b="1" dirty="0" smtClean="0">
                <a:hlinkClick r:id="rId3"/>
              </a:rPr>
              <a:t>http://www.numberofabortions.com/</a:t>
            </a:r>
            <a:endParaRPr lang="en-US" sz="1600" b="1" dirty="0" smtClean="0"/>
          </a:p>
          <a:p>
            <a:pPr marL="114300" lvl="0" indent="-114300">
              <a:buFont typeface="Arial" panose="020B0604020202020204" pitchFamily="34" charset="0"/>
              <a:buChar char="•"/>
            </a:pPr>
            <a:r>
              <a:rPr lang="en-US" sz="1600" b="1" dirty="0" smtClean="0">
                <a:hlinkClick r:id="rId4"/>
              </a:rPr>
              <a:t>http://www.christianliferesources.com/article/u-s-abortion-statistics-by-year-1973-current-1042</a:t>
            </a:r>
            <a:endParaRPr lang="en-US" sz="1600" b="1" dirty="0" smtClean="0"/>
          </a:p>
          <a:p>
            <a:pPr marL="114300" lvl="0" indent="-114300">
              <a:buFont typeface="Arial" panose="020B0604020202020204" pitchFamily="34" charset="0"/>
              <a:buChar char="•"/>
            </a:pPr>
            <a:r>
              <a:rPr lang="en-US" sz="1600" b="1" dirty="0" smtClean="0">
                <a:hlinkClick r:id="rId5"/>
              </a:rPr>
              <a:t>http://www.deathpenaltyinfo.org/number-executions-state-and-region-1976</a:t>
            </a:r>
            <a:endParaRPr lang="en-US" sz="1600" b="1" dirty="0" smtClean="0"/>
          </a:p>
        </p:txBody>
      </p:sp>
    </p:spTree>
    <p:extLst>
      <p:ext uri="{BB962C8B-B14F-4D97-AF65-F5344CB8AC3E}">
        <p14:creationId xmlns:p14="http://schemas.microsoft.com/office/powerpoint/2010/main" val="218518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a:solidFill>
                  <a:srgbClr val="FF0000"/>
                </a:solidFill>
                <a:effectLst>
                  <a:outerShdw blurRad="38100" dist="38100" dir="2700000" algn="tl">
                    <a:srgbClr val="000000">
                      <a:alpha val="43137"/>
                    </a:srgbClr>
                  </a:outerShdw>
                </a:effectLst>
              </a:rPr>
              <a:t>5</a:t>
            </a:r>
            <a:r>
              <a:rPr lang="en-US" sz="3600" b="1" dirty="0" smtClean="0">
                <a:solidFill>
                  <a:srgbClr val="FF0000"/>
                </a:solidFill>
                <a:effectLst>
                  <a:outerShdw blurRad="38100" dist="38100" dir="2700000" algn="tl">
                    <a:srgbClr val="000000">
                      <a:alpha val="43137"/>
                    </a:srgbClr>
                  </a:outerShdw>
                </a:effectLst>
              </a:rPr>
              <a:t>. The Prolife position is unrealistic/It will force women to get back-alley (</a:t>
            </a:r>
            <a:r>
              <a:rPr lang="en-US" sz="3600" b="1" dirty="0" err="1" smtClean="0">
                <a:solidFill>
                  <a:srgbClr val="FF0000"/>
                </a:solidFill>
                <a:effectLst>
                  <a:outerShdw blurRad="38100" dist="38100" dir="2700000" algn="tl">
                    <a:srgbClr val="000000">
                      <a:alpha val="43137"/>
                    </a:srgbClr>
                  </a:outerShdw>
                </a:effectLst>
              </a:rPr>
              <a:t>coathanger</a:t>
            </a:r>
            <a:r>
              <a:rPr lang="en-US" sz="3600" b="1" dirty="0" smtClean="0">
                <a:solidFill>
                  <a:srgbClr val="FF0000"/>
                </a:solidFill>
                <a:effectLst>
                  <a:outerShdw blurRad="38100" dist="38100" dir="2700000" algn="tl">
                    <a:srgbClr val="000000">
                      <a:alpha val="43137"/>
                    </a:srgbClr>
                  </a:outerShdw>
                </a:effectLst>
              </a:rPr>
              <a:t>) abortions.</a:t>
            </a:r>
            <a:br>
              <a:rPr lang="en-US" sz="3600" b="1" dirty="0" smtClean="0">
                <a:solidFill>
                  <a:srgbClr val="FF0000"/>
                </a:solidFill>
                <a:effectLst>
                  <a:outerShdw blurRad="38100" dist="38100" dir="2700000" algn="tl">
                    <a:srgbClr val="000000">
                      <a:alpha val="43137"/>
                    </a:srgbClr>
                  </a:outerShdw>
                </a:effectLst>
              </a:rPr>
            </a:br>
            <a:endParaRPr lang="en-US" sz="1200" b="1" dirty="0" smtClean="0"/>
          </a:p>
          <a:p>
            <a:pPr marL="685800" lvl="0" indent="-228600">
              <a:buFont typeface="Arial" panose="020B0604020202020204" pitchFamily="34" charset="0"/>
              <a:buChar char="•"/>
            </a:pPr>
            <a:r>
              <a:rPr lang="en-US" sz="3200" b="1" dirty="0" smtClean="0"/>
              <a:t>If a woman wants to kill her baby, we can’t stop her, but that’s no excuse for helping her do it.</a:t>
            </a:r>
          </a:p>
          <a:p>
            <a:pPr marL="685800" lvl="0" indent="-228600">
              <a:buFont typeface="Arial" panose="020B0604020202020204" pitchFamily="34" charset="0"/>
              <a:buChar char="•"/>
            </a:pPr>
            <a:r>
              <a:rPr lang="en-US" sz="3200" b="1" dirty="0" smtClean="0"/>
              <a:t>Back when birth control was still a novelty, people thought they had a “hall pass” for casual sex. Now people know better.</a:t>
            </a:r>
          </a:p>
          <a:p>
            <a:pPr marL="685800" lvl="0" indent="-228600">
              <a:buFont typeface="Arial" panose="020B0604020202020204" pitchFamily="34" charset="0"/>
              <a:buChar char="•"/>
            </a:pPr>
            <a:r>
              <a:rPr lang="en-US" sz="3200" b="1" dirty="0" smtClean="0"/>
              <a:t>Utopian Fallacy: Our reference point is reality, not utopia. We make policies knowing that none of them will be 100% effective. </a:t>
            </a:r>
          </a:p>
          <a:p>
            <a:pPr marL="685800" lvl="0" indent="-228600">
              <a:buFont typeface="Arial" panose="020B0604020202020204" pitchFamily="34" charset="0"/>
              <a:buChar char="•"/>
            </a:pPr>
            <a:r>
              <a:rPr lang="en-US" sz="3200" b="1" dirty="0" smtClean="0"/>
              <a:t>Kermit Gosnell: Liberal abortion policy hasn’t helped.</a:t>
            </a:r>
          </a:p>
          <a:p>
            <a:pPr marL="685800" lvl="0" indent="-228600">
              <a:buFont typeface="Arial" panose="020B0604020202020204" pitchFamily="34" charset="0"/>
              <a:buChar char="•"/>
            </a:pPr>
            <a:r>
              <a:rPr lang="en-US" sz="3200" b="1" dirty="0" smtClean="0"/>
              <a:t>History has shown that making things illegal does effect behavior, though the reluctant will never submit (Prohibition).</a:t>
            </a:r>
          </a:p>
          <a:p>
            <a:pPr marL="457200" lvl="0"/>
            <a:endParaRPr lang="en-US" sz="1600" b="1" dirty="0" smtClean="0"/>
          </a:p>
        </p:txBody>
      </p:sp>
    </p:spTree>
    <p:extLst>
      <p:ext uri="{BB962C8B-B14F-4D97-AF65-F5344CB8AC3E}">
        <p14:creationId xmlns:p14="http://schemas.microsoft.com/office/powerpoint/2010/main" val="196313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smtClean="0">
                <a:solidFill>
                  <a:srgbClr val="FF0000"/>
                </a:solidFill>
                <a:effectLst>
                  <a:outerShdw blurRad="38100" dist="38100" dir="2700000" algn="tl">
                    <a:srgbClr val="000000">
                      <a:alpha val="43137"/>
                    </a:srgbClr>
                  </a:outerShdw>
                </a:effectLst>
              </a:rPr>
              <a:t>6. </a:t>
            </a:r>
            <a:r>
              <a:rPr lang="en-US" sz="3600" b="1" dirty="0" err="1" smtClean="0">
                <a:solidFill>
                  <a:srgbClr val="FF0000"/>
                </a:solidFill>
                <a:effectLst>
                  <a:outerShdw blurRad="38100" dist="38100" dir="2700000" algn="tl">
                    <a:srgbClr val="000000">
                      <a:alpha val="43137"/>
                    </a:srgbClr>
                  </a:outerShdw>
                </a:effectLst>
              </a:rPr>
              <a:t>Prolifers</a:t>
            </a:r>
            <a:r>
              <a:rPr lang="en-US" sz="3600" b="1" dirty="0" smtClean="0">
                <a:solidFill>
                  <a:srgbClr val="FF0000"/>
                </a:solidFill>
                <a:effectLst>
                  <a:outerShdw blurRad="38100" dist="38100" dir="2700000" algn="tl">
                    <a:srgbClr val="000000">
                      <a:alpha val="43137"/>
                    </a:srgbClr>
                  </a:outerShdw>
                </a:effectLst>
              </a:rPr>
              <a:t> Don’t Care About the Fetus After It’s Born.</a:t>
            </a:r>
            <a:br>
              <a:rPr lang="en-US" sz="3600" b="1" dirty="0" smtClean="0">
                <a:solidFill>
                  <a:srgbClr val="FF0000"/>
                </a:solidFill>
                <a:effectLst>
                  <a:outerShdw blurRad="38100" dist="38100" dir="2700000" algn="tl">
                    <a:srgbClr val="000000">
                      <a:alpha val="43137"/>
                    </a:srgbClr>
                  </a:outerShdw>
                </a:effectLst>
              </a:rPr>
            </a:br>
            <a:endParaRPr lang="en-US" sz="1200" b="1" dirty="0" smtClean="0"/>
          </a:p>
          <a:p>
            <a:pPr marL="685800" lvl="0" indent="-228600">
              <a:buFont typeface="Arial" panose="020B0604020202020204" pitchFamily="34" charset="0"/>
              <a:buChar char="•"/>
            </a:pPr>
            <a:r>
              <a:rPr lang="en-US" sz="3200" b="1" dirty="0" smtClean="0"/>
              <a:t>Prove it. I just don’t believe it.</a:t>
            </a:r>
          </a:p>
          <a:p>
            <a:pPr marL="685800" lvl="0" indent="-228600">
              <a:buFont typeface="Arial" panose="020B0604020202020204" pitchFamily="34" charset="0"/>
              <a:buChar char="•"/>
            </a:pPr>
            <a:r>
              <a:rPr lang="en-US" sz="3200" b="1" dirty="0" smtClean="0"/>
              <a:t>Tell that to the countless adoption agencies, women’s shelters, adoptive parents, job corps, and charitable organizations that target their services to young struggling mothers.</a:t>
            </a:r>
          </a:p>
          <a:p>
            <a:pPr marL="685800" lvl="0" indent="-228600">
              <a:buFont typeface="Arial" panose="020B0604020202020204" pitchFamily="34" charset="0"/>
              <a:buChar char="•"/>
            </a:pPr>
            <a:r>
              <a:rPr lang="en-US" sz="3200" b="1" dirty="0" smtClean="0"/>
              <a:t>Red Herring/Non-Sequitur: Even if </a:t>
            </a:r>
            <a:r>
              <a:rPr lang="en-US" sz="3200" b="1" dirty="0" err="1" smtClean="0"/>
              <a:t>prolifers</a:t>
            </a:r>
            <a:r>
              <a:rPr lang="en-US" sz="3200" b="1" dirty="0" smtClean="0"/>
              <a:t> were all wretched loveless people, how does that make it okay to kill our offspring before they get a chance to breath? Evil is no cure for evil, nor does injustice fix injustice.</a:t>
            </a:r>
          </a:p>
          <a:p>
            <a:pPr marL="457200" lvl="0"/>
            <a:endParaRPr lang="en-US" sz="1600" b="1" dirty="0" smtClean="0"/>
          </a:p>
        </p:txBody>
      </p:sp>
    </p:spTree>
    <p:extLst>
      <p:ext uri="{BB962C8B-B14F-4D97-AF65-F5344CB8AC3E}">
        <p14:creationId xmlns:p14="http://schemas.microsoft.com/office/powerpoint/2010/main" val="195353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a:solidFill>
                  <a:srgbClr val="FF0000"/>
                </a:solidFill>
                <a:effectLst>
                  <a:outerShdw blurRad="38100" dist="38100" dir="2700000" algn="tl">
                    <a:srgbClr val="000000">
                      <a:alpha val="43137"/>
                    </a:srgbClr>
                  </a:outerShdw>
                </a:effectLst>
              </a:rPr>
              <a:t>7</a:t>
            </a:r>
            <a:r>
              <a:rPr lang="en-US" sz="3600" b="1" dirty="0" smtClean="0">
                <a:solidFill>
                  <a:srgbClr val="FF0000"/>
                </a:solidFill>
                <a:effectLst>
                  <a:outerShdw blurRad="38100" dist="38100" dir="2700000" algn="tl">
                    <a:srgbClr val="000000">
                      <a:alpha val="43137"/>
                    </a:srgbClr>
                  </a:outerShdw>
                </a:effectLst>
              </a:rPr>
              <a:t>. What about Rape?</a:t>
            </a:r>
            <a:br>
              <a:rPr lang="en-US" sz="3600" b="1" dirty="0" smtClean="0">
                <a:solidFill>
                  <a:srgbClr val="FF0000"/>
                </a:solidFill>
                <a:effectLst>
                  <a:outerShdw blurRad="38100" dist="38100" dir="2700000" algn="tl">
                    <a:srgbClr val="000000">
                      <a:alpha val="43137"/>
                    </a:srgbClr>
                  </a:outerShdw>
                </a:effectLst>
              </a:rPr>
            </a:br>
            <a:endParaRPr lang="en-US" sz="1200" b="1" dirty="0" smtClean="0"/>
          </a:p>
          <a:p>
            <a:pPr marL="685800" lvl="0" indent="-228600">
              <a:buFont typeface="Arial" panose="020B0604020202020204" pitchFamily="34" charset="0"/>
              <a:buChar char="•"/>
            </a:pPr>
            <a:r>
              <a:rPr lang="en-US" sz="3200" b="1" dirty="0" smtClean="0"/>
              <a:t>Rape is a horrible crime, but the </a:t>
            </a:r>
            <a:r>
              <a:rPr lang="en-US" sz="3200" b="1" dirty="0" smtClean="0"/>
              <a:t>it’s not the child’s fault.</a:t>
            </a:r>
          </a:p>
          <a:p>
            <a:pPr marL="685800" lvl="0" indent="-228600">
              <a:buFont typeface="Arial" panose="020B0604020202020204" pitchFamily="34" charset="0"/>
              <a:buChar char="•"/>
            </a:pPr>
            <a:r>
              <a:rPr lang="en-US" sz="3200" b="1" dirty="0" smtClean="0"/>
              <a:t>How </a:t>
            </a:r>
            <a:r>
              <a:rPr lang="en-US" sz="3200" b="1" smtClean="0"/>
              <a:t>should civilized society treat those who remind us of painful events? </a:t>
            </a:r>
            <a:endParaRPr lang="en-US" sz="3200" b="1" dirty="0" smtClean="0"/>
          </a:p>
          <a:p>
            <a:pPr marL="685800" lvl="0" indent="-228600">
              <a:buFont typeface="Arial" panose="020B0604020202020204" pitchFamily="34" charset="0"/>
              <a:buChar char="•"/>
            </a:pPr>
            <a:r>
              <a:rPr lang="en-US" sz="3200" b="1" dirty="0" smtClean="0"/>
              <a:t>Abortion doesn’t undo rape.</a:t>
            </a:r>
          </a:p>
          <a:p>
            <a:pPr marL="685800" lvl="0" indent="-228600">
              <a:buFont typeface="Arial" panose="020B0604020202020204" pitchFamily="34" charset="0"/>
              <a:buChar char="•"/>
            </a:pPr>
            <a:r>
              <a:rPr lang="en-US" sz="3200" b="1" dirty="0" smtClean="0"/>
              <a:t>Abortion can add another trauma to the already traumatized woman.</a:t>
            </a:r>
          </a:p>
          <a:p>
            <a:pPr marL="685800" lvl="0" indent="-228600">
              <a:buFont typeface="Arial" panose="020B0604020202020204" pitchFamily="34" charset="0"/>
              <a:buChar char="•"/>
            </a:pPr>
            <a:r>
              <a:rPr lang="en-US" sz="3200" b="1" dirty="0" smtClean="0"/>
              <a:t>Abortion doesn’t subtract one injustice, it adds another.</a:t>
            </a:r>
          </a:p>
          <a:p>
            <a:pPr marL="685800" lvl="0" indent="-228600">
              <a:buFont typeface="Arial" panose="020B0604020202020204" pitchFamily="34" charset="0"/>
              <a:buChar char="•"/>
            </a:pPr>
            <a:r>
              <a:rPr lang="en-US" sz="3200" b="1" dirty="0" smtClean="0"/>
              <a:t>Abortion accommodates the rapist most of all—making it easier for him to rape again (all his witnesses are silenced since their personal trauma was allowed to determine all the decisions surrounding that rape).</a:t>
            </a:r>
          </a:p>
          <a:p>
            <a:pPr marL="457200" lvl="0"/>
            <a:endParaRPr lang="en-US" sz="1600" b="1" dirty="0" smtClean="0"/>
          </a:p>
        </p:txBody>
      </p:sp>
    </p:spTree>
    <p:extLst>
      <p:ext uri="{BB962C8B-B14F-4D97-AF65-F5344CB8AC3E}">
        <p14:creationId xmlns:p14="http://schemas.microsoft.com/office/powerpoint/2010/main" val="278841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a:solidFill>
                  <a:srgbClr val="FF0000"/>
                </a:solidFill>
                <a:effectLst>
                  <a:outerShdw blurRad="38100" dist="38100" dir="2700000" algn="tl">
                    <a:srgbClr val="000000">
                      <a:alpha val="43137"/>
                    </a:srgbClr>
                  </a:outerShdw>
                </a:effectLst>
              </a:rPr>
              <a:t>8</a:t>
            </a:r>
            <a:r>
              <a:rPr lang="en-US" sz="3600" b="1" dirty="0" smtClean="0">
                <a:solidFill>
                  <a:srgbClr val="FF0000"/>
                </a:solidFill>
                <a:effectLst>
                  <a:outerShdw blurRad="38100" dist="38100" dir="2700000" algn="tl">
                    <a:srgbClr val="000000">
                      <a:alpha val="43137"/>
                    </a:srgbClr>
                  </a:outerShdw>
                </a:effectLst>
              </a:rPr>
              <a:t>. What about Mortally Dangerous Pregnancies? </a:t>
            </a:r>
            <a:br>
              <a:rPr lang="en-US" sz="3600" b="1" dirty="0" smtClean="0">
                <a:solidFill>
                  <a:srgbClr val="FF0000"/>
                </a:solidFill>
                <a:effectLst>
                  <a:outerShdw blurRad="38100" dist="38100" dir="2700000" algn="tl">
                    <a:srgbClr val="000000">
                      <a:alpha val="43137"/>
                    </a:srgbClr>
                  </a:outerShdw>
                </a:effectLst>
              </a:rPr>
            </a:br>
            <a:endParaRPr lang="en-US" sz="1200" b="1" dirty="0" smtClean="0"/>
          </a:p>
          <a:p>
            <a:pPr marL="685800" lvl="0" indent="-228600">
              <a:buFont typeface="Arial" panose="020B0604020202020204" pitchFamily="34" charset="0"/>
              <a:buChar char="•"/>
            </a:pPr>
            <a:r>
              <a:rPr lang="en-US" sz="3200" b="1" dirty="0" smtClean="0"/>
              <a:t>Then it’s not abortion, as such, it’s self defense.</a:t>
            </a:r>
          </a:p>
          <a:p>
            <a:pPr marL="685800" lvl="0" indent="-228600">
              <a:buFont typeface="Arial" panose="020B0604020202020204" pitchFamily="34" charset="0"/>
              <a:buChar char="•"/>
            </a:pPr>
            <a:r>
              <a:rPr lang="en-US" sz="3200" b="1" dirty="0" smtClean="0"/>
              <a:t>The ethics weigh differently since there’s finally a value offered on the side of abortion comparable to the human life at stake: it’s another human life.</a:t>
            </a:r>
          </a:p>
          <a:p>
            <a:pPr marL="685800" lvl="0" indent="-228600">
              <a:buFont typeface="Arial" panose="020B0604020202020204" pitchFamily="34" charset="0"/>
              <a:buChar char="•"/>
            </a:pPr>
            <a:r>
              <a:rPr lang="en-US" sz="3200" b="1" dirty="0" smtClean="0"/>
              <a:t>While abortion isn’t demanded here, it’s ethically defensible (in principle) if for example the child has a slim chance of survival and the mother has a strong chance.</a:t>
            </a:r>
          </a:p>
          <a:p>
            <a:pPr marL="685800" lvl="0" indent="-228600">
              <a:buFont typeface="Arial" panose="020B0604020202020204" pitchFamily="34" charset="0"/>
              <a:buChar char="•"/>
            </a:pPr>
            <a:r>
              <a:rPr lang="en-US" sz="3200" b="1" dirty="0" smtClean="0"/>
              <a:t>However, one can counter that we should still let God take the life and not us—if God wants to claim both lives, or the mother’s life, He has the prerogative.</a:t>
            </a:r>
          </a:p>
          <a:p>
            <a:pPr marL="457200" lvl="0"/>
            <a:endParaRPr lang="en-US" sz="3200" b="1" dirty="0" smtClean="0"/>
          </a:p>
          <a:p>
            <a:pPr marL="457200" lvl="0"/>
            <a:endParaRPr lang="en-US" sz="1600" b="1" dirty="0" smtClean="0"/>
          </a:p>
        </p:txBody>
      </p:sp>
    </p:spTree>
    <p:extLst>
      <p:ext uri="{BB962C8B-B14F-4D97-AF65-F5344CB8AC3E}">
        <p14:creationId xmlns:p14="http://schemas.microsoft.com/office/powerpoint/2010/main" val="106772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t="8587" b="9346"/>
          <a:stretch/>
        </p:blipFill>
        <p:spPr>
          <a:xfrm>
            <a:off x="0" y="0"/>
            <a:ext cx="12192000" cy="6865746"/>
          </a:xfrm>
          <a:prstGeom prst="rect">
            <a:avLst/>
          </a:prstGeom>
        </p:spPr>
      </p:pic>
      <p:sp>
        <p:nvSpPr>
          <p:cNvPr id="2" name="Rectangle 1"/>
          <p:cNvSpPr/>
          <p:nvPr/>
        </p:nvSpPr>
        <p:spPr>
          <a:xfrm>
            <a:off x="213169" y="590550"/>
            <a:ext cx="11826431" cy="3267015"/>
          </a:xfrm>
          <a:prstGeom prst="rect">
            <a:avLst/>
          </a:prstGeom>
        </p:spPr>
        <p:txBody>
          <a:bodyPr wrap="square">
            <a:noAutofit/>
          </a:bodyPr>
          <a:lstStyle/>
          <a:p>
            <a:pPr lvl="0"/>
            <a:r>
              <a:rPr lang="en-US" sz="3600" b="1" dirty="0" smtClean="0">
                <a:solidFill>
                  <a:srgbClr val="FF0000"/>
                </a:solidFill>
                <a:effectLst>
                  <a:outerShdw blurRad="38100" dist="38100" dir="2700000" algn="tl">
                    <a:srgbClr val="000000">
                      <a:alpha val="43137"/>
                    </a:srgbClr>
                  </a:outerShdw>
                </a:effectLst>
              </a:rPr>
              <a:t>9. What about Fetal Handicap or Deformity?</a:t>
            </a:r>
            <a:br>
              <a:rPr lang="en-US" sz="3600" b="1" dirty="0" smtClean="0">
                <a:solidFill>
                  <a:srgbClr val="FF0000"/>
                </a:solidFill>
                <a:effectLst>
                  <a:outerShdw blurRad="38100" dist="38100" dir="2700000" algn="tl">
                    <a:srgbClr val="000000">
                      <a:alpha val="43137"/>
                    </a:srgbClr>
                  </a:outerShdw>
                </a:effectLst>
              </a:rPr>
            </a:br>
            <a:endParaRPr lang="en-US" sz="1200" b="1" dirty="0" smtClean="0"/>
          </a:p>
          <a:p>
            <a:pPr marL="685800" lvl="0" indent="-228600">
              <a:buFont typeface="Arial" panose="020B0604020202020204" pitchFamily="34" charset="0"/>
              <a:buChar char="•"/>
            </a:pPr>
            <a:r>
              <a:rPr lang="en-US" sz="3200" b="1" dirty="0" smtClean="0"/>
              <a:t>This is outright eugenics—we’ve tried that before (1920’s) and it didn’t go well. We lost our stomach for eugenics after Hitler applied it in cold calculated fashion in Germany.</a:t>
            </a:r>
          </a:p>
          <a:p>
            <a:pPr marL="685800" lvl="0" indent="-228600">
              <a:buFont typeface="Arial" panose="020B0604020202020204" pitchFamily="34" charset="0"/>
              <a:buChar char="•"/>
            </a:pPr>
            <a:r>
              <a:rPr lang="en-US" sz="3200" b="1" dirty="0" smtClean="0"/>
              <a:t>This is playing God—and only God has a right to do that since he’s not playing.</a:t>
            </a:r>
          </a:p>
          <a:p>
            <a:pPr marL="685800" lvl="0" indent="-228600">
              <a:buFont typeface="Arial" panose="020B0604020202020204" pitchFamily="34" charset="0"/>
              <a:buChar char="•"/>
            </a:pPr>
            <a:r>
              <a:rPr lang="en-US" sz="3200" b="1" dirty="0" smtClean="0"/>
              <a:t>Implicitly denies sanctity of life by replacing it with a “quality of life” rubric instead.</a:t>
            </a:r>
          </a:p>
          <a:p>
            <a:pPr marL="685800" lvl="0" indent="-228600">
              <a:buFont typeface="Arial" panose="020B0604020202020204" pitchFamily="34" charset="0"/>
              <a:buChar char="•"/>
            </a:pPr>
            <a:r>
              <a:rPr lang="en-US" sz="3200" b="1" dirty="0" smtClean="0"/>
              <a:t>If anything, the handicapped and infirm need more love and care, not less.</a:t>
            </a:r>
          </a:p>
          <a:p>
            <a:pPr marL="457200" lvl="0"/>
            <a:endParaRPr lang="en-US" sz="3200" b="1" dirty="0" smtClean="0"/>
          </a:p>
          <a:p>
            <a:pPr marL="457200" lvl="0"/>
            <a:endParaRPr lang="en-US" sz="1600" b="1" dirty="0" smtClean="0"/>
          </a:p>
        </p:txBody>
      </p:sp>
    </p:spTree>
    <p:extLst>
      <p:ext uri="{BB962C8B-B14F-4D97-AF65-F5344CB8AC3E}">
        <p14:creationId xmlns:p14="http://schemas.microsoft.com/office/powerpoint/2010/main" val="353842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58"/>
            <a:ext cx="12192000" cy="6814542"/>
          </a:xfrm>
          <a:prstGeom prst="rect">
            <a:avLst/>
          </a:prstGeom>
        </p:spPr>
        <p:txBody>
          <a:bodyPr wrap="square">
            <a:noAutofit/>
          </a:bodyPr>
          <a:lstStyle/>
          <a:p>
            <a:pPr algn="r"/>
            <a:r>
              <a:rPr lang="en-US" sz="3200" b="1" u="sng" dirty="0" smtClean="0">
                <a:effectLst/>
                <a:latin typeface="Calibri" panose="020F0502020204030204" pitchFamily="34" charset="0"/>
                <a:ea typeface="Calibri" panose="020F0502020204030204" pitchFamily="34" charset="0"/>
                <a:cs typeface="Times New Roman" panose="02020603050405020304" pitchFamily="18" charset="0"/>
              </a:rPr>
              <a:t>How can I get involved?</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344488" algn="l"/>
              </a:tabLst>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Get informed</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793750" marR="0" lvl="0" indent="-342900">
              <a:spcBef>
                <a:spcPts val="0"/>
              </a:spcBef>
              <a:spcAft>
                <a:spcPts val="0"/>
              </a:spcAft>
              <a:buFont typeface="Arial" panose="020B0604020202020204" pitchFamily="34" charset="0"/>
              <a:buChar char="•"/>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My sites: </a:t>
            </a:r>
            <a:r>
              <a:rPr lang="en-US" sz="28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https://abortionhistorymuseum.wordpress.com/</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and www.intelligentchristianfaith.com </a:t>
            </a:r>
          </a:p>
          <a:p>
            <a:pPr marL="793750" marR="0" lvl="0" indent="-342900">
              <a:spcBef>
                <a:spcPts val="0"/>
              </a:spcBef>
              <a:spcAft>
                <a:spcPts val="0"/>
              </a:spcAft>
              <a:buFont typeface="Arial" panose="020B0604020202020204" pitchFamily="34" charset="0"/>
              <a:buChar char="•"/>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Top Prolife News Site: </a:t>
            </a:r>
            <a:r>
              <a:rPr lang="en-US" sz="28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http://www.lifenews.com/</a:t>
            </a:r>
            <a:endParaRPr lang="en-US"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793750" marR="0" lvl="0" indent="-342900">
              <a:spcBef>
                <a:spcPts val="0"/>
              </a:spcBef>
              <a:spcAft>
                <a:spcPts val="0"/>
              </a:spcAft>
              <a:buFont typeface="Arial" panose="020B0604020202020204" pitchFamily="34" charset="0"/>
              <a:buChar char="•"/>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 Personal Favorite: </a:t>
            </a:r>
            <a:r>
              <a:rPr lang="en-US" sz="28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http://liveactionnews.org/</a:t>
            </a:r>
            <a:endParaRPr lang="en-US"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793750" marR="0" lvl="0" indent="-342900">
              <a:spcBef>
                <a:spcPts val="0"/>
              </a:spcBef>
              <a:spcAft>
                <a:spcPts val="0"/>
              </a:spcAft>
              <a:buFont typeface="Arial" panose="020B0604020202020204" pitchFamily="34" charset="0"/>
              <a:buChar char="•"/>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Just the Fact2: </a:t>
            </a:r>
            <a:r>
              <a:rPr lang="en-US" sz="28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http://www.justfacts.com/abortion.asp</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0"/>
              </a:spcAft>
              <a:buAutoNum type="arabicPeriod" startAt="2"/>
              <a:tabLst>
                <a:tab pos="344488" algn="l"/>
              </a:tabLst>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Speak out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tabLst>
                <a:tab pos="465138" algn="l"/>
              </a:tabLs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Sign the petitions, discuss, and question. Silence is deadly. </a:t>
            </a:r>
          </a:p>
          <a:p>
            <a:pPr marL="342900" marR="0" lvl="0" indent="-342900">
              <a:spcBef>
                <a:spcPts val="0"/>
              </a:spcBef>
              <a:spcAft>
                <a:spcPts val="0"/>
              </a:spcAft>
              <a:buAutoNum type="arabicPeriod" startAt="3"/>
              <a:tabLst>
                <a:tab pos="465138" algn="l"/>
              </a:tabLst>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Support Prolife Organizations</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465138" marR="0" lvl="0">
              <a:spcBef>
                <a:spcPts val="0"/>
              </a:spcBef>
              <a:spcAft>
                <a:spcPts val="0"/>
              </a:spcAft>
              <a:tabLst>
                <a:tab pos="465138" algn="l"/>
              </a:tabLst>
            </a:pPr>
            <a:r>
              <a:rPr lang="en-US" sz="2600" dirty="0" smtClean="0">
                <a:effectLst/>
                <a:latin typeface="Calibri" panose="020F0502020204030204" pitchFamily="34" charset="0"/>
                <a:ea typeface="Calibri" panose="020F0502020204030204" pitchFamily="34" charset="0"/>
                <a:cs typeface="Times New Roman" panose="02020603050405020304" pitchFamily="18" charset="0"/>
              </a:rPr>
              <a:t>Ex., Online For Life, </a:t>
            </a:r>
            <a:r>
              <a:rPr lang="en-US" sz="2600" dirty="0" err="1" smtClean="0">
                <a:effectLst/>
                <a:latin typeface="Calibri" panose="020F0502020204030204" pitchFamily="34" charset="0"/>
                <a:ea typeface="Calibri" panose="020F0502020204030204" pitchFamily="34" charset="0"/>
                <a:cs typeface="Times New Roman" panose="02020603050405020304" pitchFamily="18" charset="0"/>
              </a:rPr>
              <a:t>LifeNews</a:t>
            </a:r>
            <a:r>
              <a:rPr lang="en-US" sz="2600" dirty="0" smtClean="0">
                <a:effectLst/>
                <a:latin typeface="Calibri" panose="020F0502020204030204" pitchFamily="34" charset="0"/>
                <a:ea typeface="Calibri" panose="020F0502020204030204" pitchFamily="34" charset="0"/>
                <a:cs typeface="Times New Roman" panose="02020603050405020304" pitchFamily="18" charset="0"/>
              </a:rPr>
              <a:t>, Texas Right to Life, </a:t>
            </a:r>
            <a:r>
              <a:rPr lang="en-US" sz="2600" dirty="0" err="1" smtClean="0">
                <a:effectLst/>
                <a:latin typeface="Calibri" panose="020F0502020204030204" pitchFamily="34" charset="0"/>
                <a:ea typeface="Calibri" panose="020F0502020204030204" pitchFamily="34" charset="0"/>
                <a:cs typeface="Times New Roman" panose="02020603050405020304" pitchFamily="18" charset="0"/>
              </a:rPr>
              <a:t>LiveAction</a:t>
            </a:r>
            <a:r>
              <a:rPr lang="en-US" sz="2600" dirty="0" smtClean="0">
                <a:effectLst/>
                <a:latin typeface="Calibri" panose="020F0502020204030204" pitchFamily="34" charset="0"/>
                <a:ea typeface="Calibri" panose="020F0502020204030204" pitchFamily="34" charset="0"/>
                <a:cs typeface="Times New Roman" panose="02020603050405020304" pitchFamily="18" charset="0"/>
              </a:rPr>
              <a:t>, March for Life, National Right to Life, 40 Days for Life, Pro-life Action League, Life Training Institute, etc.</a:t>
            </a:r>
          </a:p>
          <a:p>
            <a:pPr marL="342900" marR="0" lvl="0" indent="-342900">
              <a:spcBef>
                <a:spcPts val="0"/>
              </a:spcBef>
              <a:spcAft>
                <a:spcPts val="0"/>
              </a:spcAft>
              <a:buAutoNum type="arabicPeriod" startAt="3"/>
              <a:tabLst>
                <a:tab pos="465138" algn="l"/>
              </a:tabLst>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Help make your church a prolife church. </a:t>
            </a:r>
          </a:p>
          <a:p>
            <a:pPr marL="465138" marR="0" lvl="0">
              <a:spcBef>
                <a:spcPts val="0"/>
              </a:spcBef>
              <a:spcAft>
                <a:spcPts val="0"/>
              </a:spcAft>
              <a:tabLst>
                <a:tab pos="465138" algn="l"/>
              </a:tabLst>
            </a:pPr>
            <a:r>
              <a:rPr lang="en-US" sz="2600" dirty="0" smtClean="0">
                <a:effectLst/>
                <a:latin typeface="Calibri" panose="020F0502020204030204" pitchFamily="34" charset="0"/>
                <a:ea typeface="Calibri" panose="020F0502020204030204" pitchFamily="34" charset="0"/>
                <a:cs typeface="Times New Roman" panose="02020603050405020304" pitchFamily="18" charset="0"/>
              </a:rPr>
              <a:t>See: </a:t>
            </a:r>
            <a:r>
              <a:rPr lang="en-US" sz="26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http://intelligentchristianfaith.com/2015/04/21/is-your-church-a-prolife-church/</a:t>
            </a:r>
            <a:endParaRPr lang="en-US" sz="2600"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344488" marR="0" lvl="0" indent="-344488">
              <a:spcBef>
                <a:spcPts val="0"/>
              </a:spcBef>
              <a:spcAft>
                <a:spcPts val="0"/>
              </a:spcAft>
              <a:buAutoNum type="arabicPeriod" startAt="5"/>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Make some “home improvements”</a:t>
            </a:r>
          </a:p>
          <a:p>
            <a:pPr marL="465138" marR="0" lvl="0">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Fostering? Adoption? Assist Single Mothers? </a:t>
            </a:r>
            <a:r>
              <a:rPr lang="en-US" sz="2800" dirty="0" smtClean="0">
                <a:latin typeface="Calibri" panose="020F0502020204030204" pitchFamily="34" charset="0"/>
                <a:ea typeface="Calibri" panose="020F0502020204030204" pitchFamily="34" charset="0"/>
                <a:cs typeface="Times New Roman" panose="02020603050405020304" pitchFamily="18" charset="0"/>
              </a:rPr>
              <a:t>Parent differently? Etc.</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46934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descr="http://www.religionlink.com/clipart/abortion%20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1"/>
            <a:ext cx="12191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www.religionlink.com/clipart/abortion%20sign.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14500" y1="38417" x2="10625" y2="62355"/>
                        <a14:foregroundMark x1="53250" y1="39961" x2="89000" y2="38417"/>
                        <a14:backgroundMark x1="11625" y1="63514" x2="65875" y2="63320"/>
                        <a14:backgroundMark x1="11500" y1="63707" x2="11500" y2="72780"/>
                        <a14:backgroundMark x1="11500" y1="72587" x2="51750" y2="72780"/>
                        <a14:backgroundMark x1="51500" y1="72780" x2="63125" y2="72973"/>
                        <a14:backgroundMark x1="63250" y1="72008" x2="62625" y2="52510"/>
                        <a14:backgroundMark x1="62625" y1="52510" x2="60000" y2="53282"/>
                        <a14:backgroundMark x1="60000" y1="53282" x2="60250" y2="62741"/>
                        <a14:backgroundMark x1="54000" y1="63127" x2="53500" y2="45174"/>
                        <a14:backgroundMark x1="53500" y1="46525" x2="56250" y2="46525"/>
                        <a14:backgroundMark x1="56000" y1="46525" x2="55750" y2="62355"/>
                        <a14:backgroundMark x1="56000" y1="38610" x2="88375" y2="38031"/>
                        <a14:backgroundMark x1="10500" y1="61583" x2="9250" y2="60618"/>
                        <a14:backgroundMark x1="9375" y1="60232" x2="9750" y2="38417"/>
                        <a14:backgroundMark x1="10500" y1="38417" x2="14375" y2="38031"/>
                        <a14:backgroundMark x1="10500" y1="38224" x2="9625" y2="38224"/>
                        <a14:backgroundMark x1="14250" y1="38031" x2="9750" y2="46718"/>
                        <a14:backgroundMark x1="11125" y1="49035" x2="11125" y2="49035"/>
                        <a14:backgroundMark x1="10875" y1="51544" x2="10875" y2="51544"/>
                        <a14:backgroundMark x1="12000" y1="47876" x2="12000" y2="47876"/>
                        <a14:backgroundMark x1="11375" y1="53475" x2="11375" y2="53475"/>
                        <a14:backgroundMark x1="10625" y1="56371" x2="10625" y2="56371"/>
                        <a14:backgroundMark x1="10500" y1="58301" x2="10500" y2="58301"/>
                        <a14:backgroundMark x1="13000" y1="41892" x2="13000" y2="41892"/>
                        <a14:backgroundMark x1="13000" y1="43822" x2="13000" y2="43822"/>
                        <a14:backgroundMark x1="10375" y1="59653" x2="10375" y2="59653"/>
                        <a14:backgroundMark x1="11375" y1="55405" x2="11375" y2="55405"/>
                        <a14:backgroundMark x1="12875" y1="45560" x2="12875" y2="45560"/>
                        <a14:backgroundMark x1="89000" y1="39575" x2="74000" y2="38996"/>
                        <a14:backgroundMark x1="88375" y1="38610" x2="88375" y2="38610"/>
                        <a14:backgroundMark x1="82000" y1="38610" x2="89125" y2="38417"/>
                      </a14:backgroundRemoval>
                    </a14:imgEffect>
                  </a14:imgLayer>
                </a14:imgProps>
              </a:ext>
              <a:ext uri="{28A0092B-C50C-407E-A947-70E740481C1C}">
                <a14:useLocalDpi xmlns:a14="http://schemas.microsoft.com/office/drawing/2010/main" val="0"/>
              </a:ext>
            </a:extLst>
          </a:blip>
          <a:srcRect/>
          <a:stretch>
            <a:fillRect/>
          </a:stretch>
        </p:blipFill>
        <p:spPr bwMode="auto">
          <a:xfrm>
            <a:off x="-2348" y="-5549"/>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0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3000" tmFilter="0, 0; .2, .5; .8, .5; 1, 0"/>
                                        <p:tgtEl>
                                          <p:spTgt spid="18"/>
                                        </p:tgtEl>
                                      </p:cBhvr>
                                    </p:animEffect>
                                    <p:animScale>
                                      <p:cBhvr>
                                        <p:cTn id="7" dur="15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3236</TotalTime>
  <Words>1246</Words>
  <Application>Microsoft Office PowerPoint</Application>
  <PresentationFormat>Widescreen</PresentationFormat>
  <Paragraphs>167</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Freestyle Script</vt:lpstr>
      <vt:lpstr>Playfair Display</vt:lpstr>
      <vt:lpstr>Times New Roman</vt:lpstr>
      <vt:lpstr>Office Theme</vt:lpstr>
      <vt:lpstr>Dr. John D. Ferrer</vt:lpstr>
      <vt:lpstr>Is it ethical to do the following .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Ferrer</dc:creator>
  <cp:lastModifiedBy>John Ferrer</cp:lastModifiedBy>
  <cp:revision>37</cp:revision>
  <dcterms:created xsi:type="dcterms:W3CDTF">2015-09-17T21:48:34Z</dcterms:created>
  <dcterms:modified xsi:type="dcterms:W3CDTF">2015-10-18T18:28:57Z</dcterms:modified>
</cp:coreProperties>
</file>